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323" r:id="rId9"/>
    <p:sldId id="305" r:id="rId10"/>
    <p:sldId id="264" r:id="rId11"/>
    <p:sldId id="320" r:id="rId12"/>
    <p:sldId id="321" r:id="rId13"/>
    <p:sldId id="304" r:id="rId14"/>
    <p:sldId id="306" r:id="rId15"/>
    <p:sldId id="307" r:id="rId16"/>
    <p:sldId id="308" r:id="rId17"/>
    <p:sldId id="313" r:id="rId18"/>
    <p:sldId id="314" r:id="rId19"/>
    <p:sldId id="315" r:id="rId20"/>
    <p:sldId id="311" r:id="rId21"/>
    <p:sldId id="312" r:id="rId22"/>
    <p:sldId id="316" r:id="rId23"/>
    <p:sldId id="317" r:id="rId24"/>
    <p:sldId id="318" r:id="rId25"/>
    <p:sldId id="322" r:id="rId26"/>
    <p:sldId id="259" r:id="rId27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46"/>
    <p:restoredTop sz="89274"/>
  </p:normalViewPr>
  <p:slideViewPr>
    <p:cSldViewPr snapToGrid="0">
      <p:cViewPr varScale="1">
        <p:scale>
          <a:sx n="97" d="100"/>
          <a:sy n="97" d="100"/>
        </p:scale>
        <p:origin x="10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72DD06-0571-4D4C-9937-CAF19D9E12AF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A3D5A-D22E-F04A-88BA-EB28B2633F15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8439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Accelerometers: linear acceleration (body specific force)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Displacement calculation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No account of turns to know the actual position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Gyroscopes: angular velocity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DE" dirty="0"/>
              <a:t>Orientation calculation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Magnetometers: strength and direction of magnetic field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67375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2592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Coarse alignment: determining an initial estimate of the system's orientation by aligning with the heading</a:t>
            </a:r>
            <a:endParaRPr lang="en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Regression Layer: Model fitting (Goal is to minimize the loss: </a:t>
            </a:r>
            <a:r>
              <a:rPr lang="en-US" dirty="0">
                <a:effectLst/>
                <a:latin typeface="Times New Roman" panose="02020603050405020304" pitchFamily="18" charset="0"/>
              </a:rPr>
              <a:t>improving the accuracy of the model's predictions) </a:t>
            </a:r>
            <a:endParaRPr lang="en-DE" dirty="0"/>
          </a:p>
          <a:p>
            <a:r>
              <a:rPr lang="en-DE" dirty="0"/>
              <a:t>MaxEpochs: total no. of complete passes through the training dataset</a:t>
            </a:r>
          </a:p>
          <a:p>
            <a:r>
              <a:rPr lang="en-DE" dirty="0"/>
              <a:t>MiniBatchSize: No. of samples per gradient update</a:t>
            </a:r>
          </a:p>
          <a:p>
            <a:r>
              <a:rPr lang="en-DE" dirty="0"/>
              <a:t>Initial Learning rate: Sets the initial stepsize for parameter updates</a:t>
            </a:r>
          </a:p>
          <a:p>
            <a:r>
              <a:rPr lang="en-DE" dirty="0"/>
              <a:t>Retraining: Allows further training of a pre-trained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40026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Backpropagation is the mechanism that allows neural networks to learn from data by adjusting their weights and biases to minimize the prediction error.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Times New Roman" panose="02020603050405020304" pitchFamily="18" charset="0"/>
              </a:rPr>
              <a:t>Done by computing the gradients of the loss with respect to the parameters of the network; </a:t>
            </a:r>
            <a:r>
              <a:rPr lang="en-US" dirty="0"/>
              <a:t>the network learns to make more accurate predictions over time.</a:t>
            </a:r>
            <a:endParaRPr lang="en-US" dirty="0">
              <a:effectLst/>
              <a:latin typeface="Times New Roman" panose="02020603050405020304" pitchFamily="18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380008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Adaptive Learning: NN adapt to new data and conditions (non-linear models), potentially improving their accuracy over time with retraining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Multivariate dependencies: NN can simultaneously consider multiple factors and their interactions. e.g. sensor biases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As compared to Classical, the time spent to calibrate is less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3F3F3F"/>
              </a:solidFill>
              <a:effectLst/>
              <a:latin typeface="Helvetica" pitchFamily="2" charset="0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3F3F3F"/>
                </a:solidFill>
                <a:effectLst/>
                <a:latin typeface="Helvetica" pitchFamily="2" charset="0"/>
              </a:rPr>
              <a:t>Generalization techniques: trial and error methods. e.g. activation functions (to introduce non-linearity in the model)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517166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Filters like complementary filters or Kalman filters are commonly used to fuse these sensor inputs, leveraging the strengths of both sensor types.</a:t>
            </a:r>
            <a:endParaRPr lang="en-US" dirty="0">
              <a:solidFill>
                <a:srgbClr val="3F3F3F"/>
              </a:solidFill>
              <a:effectLst/>
              <a:latin typeface="Helvetica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916641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At least 4 satellites: signals received and decoded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Without GNSS signal, linear journey is estimated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93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Combination: data is processed to reliable capture the vehicles’s journey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IMU: high frequency motion data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GNSS: high accuracy position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96692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445100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Bias: offset present in sensor output even when there is no input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SF: proportional deviation from true value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Misalignment: non- orthogonality of sensor axis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Cross-coupling: motion of one axis affects the readings in another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dirty="0"/>
              <a:t>RW: random fluctuations </a:t>
            </a:r>
            <a:r>
              <a:rPr lang="en-US" dirty="0"/>
              <a:t>in sensor’s output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BI: slow, random variations in the sensor bias over time</a:t>
            </a:r>
            <a:r>
              <a:rPr lang="en-DE" dirty="0"/>
              <a:t>. (1/f noise - power density decreases with increase freq. or offset from signal)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221828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30090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" pitchFamily="2" charset="0"/>
              </a:rPr>
              <a:t>simulation tests: algorithm development and testing, validation and verification, parameter tuning, performance evaluation, and education</a:t>
            </a:r>
            <a:endParaRPr lang="en-DE" dirty="0"/>
          </a:p>
          <a:p>
            <a:endParaRPr lang="en-DE" dirty="0"/>
          </a:p>
          <a:p>
            <a:r>
              <a:rPr lang="en-DE" dirty="0"/>
              <a:t>LSTM: </a:t>
            </a:r>
          </a:p>
          <a:p>
            <a:r>
              <a:rPr lang="en-DE" dirty="0"/>
              <a:t>used in sequential data</a:t>
            </a:r>
          </a:p>
          <a:p>
            <a:r>
              <a:rPr lang="en-DE" dirty="0"/>
              <a:t>allows network to remember important details from earlier in the sequence.</a:t>
            </a:r>
          </a:p>
          <a:p>
            <a:endParaRPr lang="en-DE" dirty="0"/>
          </a:p>
          <a:p>
            <a:r>
              <a:rPr lang="en-DE" dirty="0"/>
              <a:t>FFN:</a:t>
            </a:r>
          </a:p>
          <a:p>
            <a:r>
              <a:rPr lang="en-DE" dirty="0"/>
              <a:t>straighforward mechanism</a:t>
            </a:r>
          </a:p>
          <a:p>
            <a:r>
              <a:rPr lang="en-DE" dirty="0"/>
              <a:t>input - output relationship without temporal dependancies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8491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Higher sampling rates provide more data points, leading to a finer resolution in the captured data.</a:t>
            </a:r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0117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Here, weights and biases of the neural network are updated</a:t>
            </a:r>
          </a:p>
          <a:p>
            <a:r>
              <a:rPr lang="en-DE" dirty="0"/>
              <a:t>Weights: strength of connections between neurons</a:t>
            </a:r>
          </a:p>
          <a:p>
            <a:r>
              <a:rPr lang="en-DE" dirty="0"/>
              <a:t>Biases: allow neural networks to fit more complex patterns in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A3D5A-D22E-F04A-88BA-EB28B2633F15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0123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A74E-13FF-DA47-5EBD-FA0729B10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538FBB-01B2-5531-7F39-36562A7195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227BDF-C026-95B2-7C0E-D8106F44B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FB8B7-BDF8-F034-B495-FA57A4B1E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47A66C-5CDE-D26F-FEF5-03BFF410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97711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436CF-09D7-68DD-D40E-BBCF2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0BA5D5-3AD6-20F2-DCF6-0E24A2CE5A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9BF3E-BFAE-0ACE-451E-91F94D04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3EBC4D-DD92-1BFA-E85A-B7E9D8FB4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41FB6-92C8-F6EA-2C72-C4EE4D867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9196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C46362-3523-8219-C59E-C4B84A794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08ED0-C939-B6F2-785F-E1F348FC5C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679153-FCED-C3EF-A45A-F2193E095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5FE9C-E37D-8CDE-B4D4-AF90E8A3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B9A0B-E775-4107-71A7-A482F74A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31709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03B6F-D2B5-CDAD-DDF2-F3B53D1D2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20A1B-292F-A4EF-DA4B-BC78D2CE5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B8680-049A-1995-8238-A5E7E48EDE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4AA7-8031-9147-22CC-EBF75206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0E66EE-E701-1AB7-22CD-973E27965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75587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5061-D1B4-F52C-3CB8-2E0A448CE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CE850F-1474-E4F5-2D45-883B3E1D5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672DB-5CE7-698F-2E2F-21A2F073F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32849-3A46-E657-1316-42C24698E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750224-3E4B-0BFE-4E4E-37C122C7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70907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8B66C-BB78-98B0-41A3-5CB77F308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0E0CA-C7FC-306A-A2A0-FEBDD0BE83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08D4DF-0350-73C3-8222-E5990CD21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0A641-8558-F286-B147-526273708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A134E-6E6D-668A-A1CE-DD3F502CE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4B0C0-2119-478C-BCBD-F9E0F0E2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34504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EC3E4-32B8-D86E-9A8F-1793BBF1D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B0D4D-F998-C2D3-FDBF-7B2914216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421E1-E2F7-45CF-BF63-8B1758F7D7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817094-BFF7-5E9E-2D01-6B8C382335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B8FBF1-1FE9-01CE-A1FD-D9AF15CE26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1056A-B410-6DA3-B36F-B22475467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7B3450-9E08-8BA6-D502-7A512893D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62F400-26EA-FAA8-3093-A0CF48B9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259435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379FD-7183-5844-ED91-0B076669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856B4A-0658-8DBB-06EB-464CA4A1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B1E710-B95C-772C-EA3B-56E10FAA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642761-4C2C-6D5F-B810-9E57A1B4A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35374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D47CF9-2BCB-4855-4403-3104AB45B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9358B7-2782-E661-9BF8-BE423A408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C4489-0E66-26E6-0D0A-5B77E5DC2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08055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10E13-9DAB-4D9C-D65E-90DFF1A8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4EA78-9454-7D9E-FE47-8AA5471E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8E2BE3-5DEF-0267-DA8D-76BEAE2A78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581784-0855-4315-C873-3176D80A8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D721F-BE15-ABEF-2CBA-17832FDA8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74701-4CE3-4B4D-72DA-04B42D410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36089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BF64A-A907-9555-62FD-10DB67795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83175-811B-712C-D895-38D4B7F0D7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18821-DA50-9E97-6EA8-BEF19B65A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7DF308-8E7E-7F12-D0B5-D7EDA971C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39910A-F88D-E6BC-1EDF-1D82CC575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3165A-E13C-F53F-2D78-D23DB39C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22184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3DEDE4-072A-8C90-E162-F6D40AF0A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177328-32F2-2594-5E2B-B2220C28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D2812D-501A-72A1-D12D-9F77037A7B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54777F-E801-804B-AA18-DFAEBB7FB038}" type="datetimeFigureOut">
              <a:rPr lang="en-DE" smtClean="0"/>
              <a:t>15.07.24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D69A0B-5C0E-DF48-9DE6-DE4444921D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6B019-800A-02F9-26DB-44C8BB2F5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2B1D50-00DB-D84B-856D-FC67B1F5386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7467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NUL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8.png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2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NUL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youtube.com/watch?v=fG-JQlzQxWQ&amp;ab_channel=InfluxBigDat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box with wires and a orange box&#10;&#10;Description automatically generated">
            <a:extLst>
              <a:ext uri="{FF2B5EF4-FFF2-40B4-BE49-F238E27FC236}">
                <a16:creationId xmlns:a16="http://schemas.microsoft.com/office/drawing/2014/main" id="{652E5BC0-BF1F-0874-6D8F-4F5D0171F0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14481" r="43332"/>
          <a:stretch/>
        </p:blipFill>
        <p:spPr>
          <a:xfrm rot="5400000">
            <a:off x="2667000" y="-2666999"/>
            <a:ext cx="6857999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7D0E4-B223-1B66-CECA-384A45DB4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39546" y="877823"/>
            <a:ext cx="7805351" cy="1979184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rgbClr val="FFFFFF"/>
                </a:solidFill>
              </a:rPr>
              <a:t>Ian Mambea Solomon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ACE06A-7621-9E05-6CD5-DD08E59D0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769515"/>
            <a:ext cx="9144000" cy="1098395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rgbClr val="FFFFFF"/>
                </a:solidFill>
              </a:rPr>
              <a:t>Low-cost Inertial Measurement Unit Calibration (IMU) with Shallow Neural Networks</a:t>
            </a:r>
          </a:p>
        </p:txBody>
      </p:sp>
      <p:pic>
        <p:nvPicPr>
          <p:cNvPr id="9" name="Picture 8" descr="A blue and black rectangles&#10;&#10;Description automatically generated">
            <a:extLst>
              <a:ext uri="{FF2B5EF4-FFF2-40B4-BE49-F238E27FC236}">
                <a16:creationId xmlns:a16="http://schemas.microsoft.com/office/drawing/2014/main" id="{3833AAFA-67F6-09D4-2870-8E83D803F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pic>
        <p:nvPicPr>
          <p:cNvPr id="12" name="Picture 11" descr="A black and orange logo&#10;&#10;Description automatically generated">
            <a:extLst>
              <a:ext uri="{FF2B5EF4-FFF2-40B4-BE49-F238E27FC236}">
                <a16:creationId xmlns:a16="http://schemas.microsoft.com/office/drawing/2014/main" id="{F58F03AC-37BB-FC5B-D545-051809B93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85343"/>
            <a:ext cx="4106773" cy="7924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B579EB-C45A-5B53-F19B-238586D4AF29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1762602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0F8-4708-0A1F-FB3B-FC01940C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6722076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3. IMU Calibration Techniques</a:t>
            </a:r>
            <a:r>
              <a:rPr lang="en-DE" sz="3600" dirty="0"/>
              <a:t>(1)</a:t>
            </a:r>
            <a:endParaRPr lang="en-DE" sz="36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70FC6-AAF7-F5EF-304A-60B67DCAB7B6}"/>
              </a:ext>
            </a:extLst>
          </p:cNvPr>
          <p:cNvSpPr txBox="1"/>
          <p:nvPr/>
        </p:nvSpPr>
        <p:spPr>
          <a:xfrm>
            <a:off x="4903573" y="681037"/>
            <a:ext cx="238485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IMU Compensation</a:t>
            </a:r>
          </a:p>
          <a:p>
            <a:pPr algn="ctr"/>
            <a:r>
              <a:rPr lang="en-DE" dirty="0"/>
              <a:t>Methods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6B0AB2-CD90-4CE3-739F-B14341692A28}"/>
              </a:ext>
            </a:extLst>
          </p:cNvPr>
          <p:cNvCxnSpPr>
            <a:stCxn id="4" idx="2"/>
          </p:cNvCxnSpPr>
          <p:nvPr/>
        </p:nvCxnSpPr>
        <p:spPr>
          <a:xfrm flipH="1">
            <a:off x="6089822" y="1327368"/>
            <a:ext cx="6178" cy="7870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BD69D9-3969-DCAB-3287-76F4F49CD113}"/>
              </a:ext>
            </a:extLst>
          </p:cNvPr>
          <p:cNvCxnSpPr>
            <a:cxnSpLocks/>
          </p:cNvCxnSpPr>
          <p:nvPr/>
        </p:nvCxnSpPr>
        <p:spPr>
          <a:xfrm flipH="1">
            <a:off x="3260124" y="2114421"/>
            <a:ext cx="57335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79BC50-19D7-6A6C-C850-6E095B4574E5}"/>
              </a:ext>
            </a:extLst>
          </p:cNvPr>
          <p:cNvCxnSpPr/>
          <p:nvPr/>
        </p:nvCxnSpPr>
        <p:spPr>
          <a:xfrm>
            <a:off x="3272481" y="2114421"/>
            <a:ext cx="0" cy="691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99DB3E-F158-AF8B-4629-F1B68AD7D7DC}"/>
              </a:ext>
            </a:extLst>
          </p:cNvPr>
          <p:cNvCxnSpPr/>
          <p:nvPr/>
        </p:nvCxnSpPr>
        <p:spPr>
          <a:xfrm>
            <a:off x="8993659" y="2114421"/>
            <a:ext cx="0" cy="691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92AA22-ABBD-8E08-AFB4-EC25A81C46C0}"/>
              </a:ext>
            </a:extLst>
          </p:cNvPr>
          <p:cNvSpPr txBox="1"/>
          <p:nvPr/>
        </p:nvSpPr>
        <p:spPr>
          <a:xfrm>
            <a:off x="2080054" y="2806400"/>
            <a:ext cx="238485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Classical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7B422-5886-8776-FA43-9E1AF174398E}"/>
              </a:ext>
            </a:extLst>
          </p:cNvPr>
          <p:cNvSpPr txBox="1"/>
          <p:nvPr/>
        </p:nvSpPr>
        <p:spPr>
          <a:xfrm>
            <a:off x="7801232" y="2806400"/>
            <a:ext cx="238485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ANN</a:t>
            </a:r>
          </a:p>
        </p:txBody>
      </p:sp>
      <p:pic>
        <p:nvPicPr>
          <p:cNvPr id="3" name="Picture 2" descr="A blue and black rectangles&#10;&#10;Description automatically generated">
            <a:extLst>
              <a:ext uri="{FF2B5EF4-FFF2-40B4-BE49-F238E27FC236}">
                <a16:creationId xmlns:a16="http://schemas.microsoft.com/office/drawing/2014/main" id="{6E6570FD-2010-DA51-CD26-44F00AAC7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0BBE46-BD08-5EA5-3B33-26DFE30DDD15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2535485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270FC6-AAF7-F5EF-304A-60B67DCAB7B6}"/>
              </a:ext>
            </a:extLst>
          </p:cNvPr>
          <p:cNvSpPr txBox="1"/>
          <p:nvPr/>
        </p:nvSpPr>
        <p:spPr>
          <a:xfrm>
            <a:off x="4903573" y="681037"/>
            <a:ext cx="238485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IMU Compensation</a:t>
            </a:r>
          </a:p>
          <a:p>
            <a:pPr algn="ctr"/>
            <a:r>
              <a:rPr lang="en-DE" dirty="0"/>
              <a:t>Methods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6B0AB2-CD90-4CE3-739F-B14341692A28}"/>
              </a:ext>
            </a:extLst>
          </p:cNvPr>
          <p:cNvCxnSpPr>
            <a:stCxn id="4" idx="2"/>
          </p:cNvCxnSpPr>
          <p:nvPr/>
        </p:nvCxnSpPr>
        <p:spPr>
          <a:xfrm flipH="1">
            <a:off x="6089822" y="1327368"/>
            <a:ext cx="6178" cy="7870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BD69D9-3969-DCAB-3287-76F4F49CD113}"/>
              </a:ext>
            </a:extLst>
          </p:cNvPr>
          <p:cNvCxnSpPr>
            <a:cxnSpLocks/>
          </p:cNvCxnSpPr>
          <p:nvPr/>
        </p:nvCxnSpPr>
        <p:spPr>
          <a:xfrm flipH="1">
            <a:off x="3260124" y="2114421"/>
            <a:ext cx="57335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79BC50-19D7-6A6C-C850-6E095B4574E5}"/>
              </a:ext>
            </a:extLst>
          </p:cNvPr>
          <p:cNvCxnSpPr/>
          <p:nvPr/>
        </p:nvCxnSpPr>
        <p:spPr>
          <a:xfrm>
            <a:off x="3272481" y="2114421"/>
            <a:ext cx="0" cy="691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99DB3E-F158-AF8B-4629-F1B68AD7D7DC}"/>
              </a:ext>
            </a:extLst>
          </p:cNvPr>
          <p:cNvCxnSpPr/>
          <p:nvPr/>
        </p:nvCxnSpPr>
        <p:spPr>
          <a:xfrm>
            <a:off x="8993659" y="2114421"/>
            <a:ext cx="0" cy="691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92AA22-ABBD-8E08-AFB4-EC25A81C46C0}"/>
              </a:ext>
            </a:extLst>
          </p:cNvPr>
          <p:cNvSpPr txBox="1"/>
          <p:nvPr/>
        </p:nvSpPr>
        <p:spPr>
          <a:xfrm>
            <a:off x="2080054" y="2806400"/>
            <a:ext cx="2384854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Classical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7B422-5886-8776-FA43-9E1AF174398E}"/>
              </a:ext>
            </a:extLst>
          </p:cNvPr>
          <p:cNvSpPr txBox="1"/>
          <p:nvPr/>
        </p:nvSpPr>
        <p:spPr>
          <a:xfrm>
            <a:off x="7801232" y="2806400"/>
            <a:ext cx="238485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ANN</a:t>
            </a:r>
          </a:p>
        </p:txBody>
      </p:sp>
      <p:pic>
        <p:nvPicPr>
          <p:cNvPr id="5" name="Picture 4" descr="A math equations with numbers&#10;&#10;Description automatically generated">
            <a:extLst>
              <a:ext uri="{FF2B5EF4-FFF2-40B4-BE49-F238E27FC236}">
                <a16:creationId xmlns:a16="http://schemas.microsoft.com/office/drawing/2014/main" id="{A3627DD0-CE9B-787A-DC2F-0F4BAFAF0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33" y="3829224"/>
            <a:ext cx="2384855" cy="1449170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A96475C-8FE4-7A45-FFFB-25C3D5AB8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32" y="5727187"/>
            <a:ext cx="2384855" cy="8808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67FB38-0794-BEDE-8F43-49E939D32A25}"/>
              </a:ext>
            </a:extLst>
          </p:cNvPr>
          <p:cNvSpPr txBox="1"/>
          <p:nvPr/>
        </p:nvSpPr>
        <p:spPr>
          <a:xfrm>
            <a:off x="241332" y="3410465"/>
            <a:ext cx="2389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u="sng" dirty="0"/>
              <a:t>Six Position Static Test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B6BD4F-C39D-6D69-721F-CE5F8CB3B3B4}"/>
              </a:ext>
            </a:extLst>
          </p:cNvPr>
          <p:cNvSpPr txBox="1"/>
          <p:nvPr/>
        </p:nvSpPr>
        <p:spPr>
          <a:xfrm>
            <a:off x="587630" y="5357855"/>
            <a:ext cx="1692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u="sng" dirty="0"/>
              <a:t>Angle Rate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3C56B6-0742-4817-6F5F-61A49615ED71}"/>
                  </a:ext>
                </a:extLst>
              </p:cNvPr>
              <p:cNvSpPr txBox="1"/>
              <p:nvPr/>
            </p:nvSpPr>
            <p:spPr>
              <a:xfrm>
                <a:off x="3004456" y="3866980"/>
                <a:ext cx="4856799" cy="2330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</a:t>
                </a:r>
                <a:r>
                  <a:rPr lang="en-DE" dirty="0"/>
                  <a:t>here:</a:t>
                </a:r>
              </a:p>
              <a:p>
                <a:r>
                  <a:rPr lang="en-DE" i="1" dirty="0"/>
                  <a:t>K</a:t>
                </a:r>
                <a:r>
                  <a:rPr lang="en-DE" dirty="0"/>
                  <a:t>: known reference signal</a:t>
                </a:r>
              </a:p>
              <a:p>
                <a:r>
                  <a:rPr lang="en-DE" dirty="0"/>
                  <a:t>Artificial reference signal of 1 rad/s is used: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Earth’s rotation rate is constant making it difficult to distinguish between true motion and Earth’s rotation</a:t>
                </a:r>
              </a:p>
              <a:p>
                <a:endParaRPr lang="en-DE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DE" dirty="0"/>
                  <a:t> sensor measurement sensitive axis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3C56B6-0742-4817-6F5F-61A49615E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456" y="3866980"/>
                <a:ext cx="4856799" cy="2330574"/>
              </a:xfrm>
              <a:prstGeom prst="rect">
                <a:avLst/>
              </a:prstGeom>
              <a:blipFill>
                <a:blip r:embed="rId4"/>
                <a:stretch>
                  <a:fillRect l="-1042" t="-1081" b="-216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itle 1">
            <a:extLst>
              <a:ext uri="{FF2B5EF4-FFF2-40B4-BE49-F238E27FC236}">
                <a16:creationId xmlns:a16="http://schemas.microsoft.com/office/drawing/2014/main" id="{F957500A-93BA-7126-F941-B1B9E4F92C08}"/>
              </a:ext>
            </a:extLst>
          </p:cNvPr>
          <p:cNvSpPr txBox="1">
            <a:spLocks/>
          </p:cNvSpPr>
          <p:nvPr/>
        </p:nvSpPr>
        <p:spPr>
          <a:xfrm>
            <a:off x="0" y="20551"/>
            <a:ext cx="6722076" cy="66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600" b="1" u="sng" dirty="0"/>
              <a:t>3. IMU Calibration Techniques</a:t>
            </a:r>
            <a:r>
              <a:rPr lang="en-DE" sz="3600" dirty="0"/>
              <a:t>(2)</a:t>
            </a:r>
            <a:endParaRPr lang="en-DE" sz="3600" b="1" dirty="0"/>
          </a:p>
        </p:txBody>
      </p:sp>
      <p:pic>
        <p:nvPicPr>
          <p:cNvPr id="18" name="Picture 17" descr="A blue and black rectangles&#10;&#10;Description automatically generated">
            <a:extLst>
              <a:ext uri="{FF2B5EF4-FFF2-40B4-BE49-F238E27FC236}">
                <a16:creationId xmlns:a16="http://schemas.microsoft.com/office/drawing/2014/main" id="{EE441947-200F-1C04-4297-19C579521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4ED290-0181-5903-D949-AB9183F3FD3F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1565919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5270FC6-AAF7-F5EF-304A-60B67DCAB7B6}"/>
              </a:ext>
            </a:extLst>
          </p:cNvPr>
          <p:cNvSpPr txBox="1"/>
          <p:nvPr/>
        </p:nvSpPr>
        <p:spPr>
          <a:xfrm>
            <a:off x="4903573" y="681037"/>
            <a:ext cx="2384854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IMU Compensation</a:t>
            </a:r>
          </a:p>
          <a:p>
            <a:pPr algn="ctr"/>
            <a:r>
              <a:rPr lang="en-DE" dirty="0"/>
              <a:t>Methods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6B0AB2-CD90-4CE3-739F-B14341692A28}"/>
              </a:ext>
            </a:extLst>
          </p:cNvPr>
          <p:cNvCxnSpPr>
            <a:stCxn id="4" idx="2"/>
          </p:cNvCxnSpPr>
          <p:nvPr/>
        </p:nvCxnSpPr>
        <p:spPr>
          <a:xfrm flipH="1">
            <a:off x="6089822" y="1327368"/>
            <a:ext cx="6178" cy="7870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9BD69D9-3969-DCAB-3287-76F4F49CD113}"/>
              </a:ext>
            </a:extLst>
          </p:cNvPr>
          <p:cNvCxnSpPr>
            <a:cxnSpLocks/>
          </p:cNvCxnSpPr>
          <p:nvPr/>
        </p:nvCxnSpPr>
        <p:spPr>
          <a:xfrm flipH="1">
            <a:off x="3260124" y="2114421"/>
            <a:ext cx="57335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79BC50-19D7-6A6C-C850-6E095B4574E5}"/>
              </a:ext>
            </a:extLst>
          </p:cNvPr>
          <p:cNvCxnSpPr/>
          <p:nvPr/>
        </p:nvCxnSpPr>
        <p:spPr>
          <a:xfrm>
            <a:off x="3272481" y="2114421"/>
            <a:ext cx="0" cy="691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99DB3E-F158-AF8B-4629-F1B68AD7D7DC}"/>
              </a:ext>
            </a:extLst>
          </p:cNvPr>
          <p:cNvCxnSpPr/>
          <p:nvPr/>
        </p:nvCxnSpPr>
        <p:spPr>
          <a:xfrm>
            <a:off x="8993659" y="2114421"/>
            <a:ext cx="0" cy="6919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392AA22-ABBD-8E08-AFB4-EC25A81C46C0}"/>
              </a:ext>
            </a:extLst>
          </p:cNvPr>
          <p:cNvSpPr txBox="1"/>
          <p:nvPr/>
        </p:nvSpPr>
        <p:spPr>
          <a:xfrm>
            <a:off x="2080054" y="2806400"/>
            <a:ext cx="2384854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Classical Methods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7B422-5886-8776-FA43-9E1AF174398E}"/>
              </a:ext>
            </a:extLst>
          </p:cNvPr>
          <p:cNvSpPr txBox="1"/>
          <p:nvPr/>
        </p:nvSpPr>
        <p:spPr>
          <a:xfrm>
            <a:off x="7801232" y="2806400"/>
            <a:ext cx="2384854" cy="369332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ANN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89292-C6C2-5DDB-81A5-49CD1ADB62DC}"/>
              </a:ext>
            </a:extLst>
          </p:cNvPr>
          <p:cNvSpPr txBox="1"/>
          <p:nvPr/>
        </p:nvSpPr>
        <p:spPr>
          <a:xfrm>
            <a:off x="852616" y="3781168"/>
            <a:ext cx="59143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/>
              <a:t>Series of simulation tests conducted</a:t>
            </a:r>
          </a:p>
          <a:p>
            <a:r>
              <a:rPr lang="en-DE" dirty="0"/>
              <a:t>Employing different ANN techniques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DE" dirty="0"/>
              <a:t>Long short term memory network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DE" dirty="0"/>
              <a:t>Feed forward network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DE" dirty="0"/>
              <a:t>Strapdown technique</a:t>
            </a:r>
          </a:p>
          <a:p>
            <a:r>
              <a:rPr lang="en-DE" dirty="0"/>
              <a:t>Using Strapdown technique on compensating on real data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C8CDF7D-C022-B6DA-014F-4E3213078915}"/>
              </a:ext>
            </a:extLst>
          </p:cNvPr>
          <p:cNvSpPr txBox="1">
            <a:spLocks/>
          </p:cNvSpPr>
          <p:nvPr/>
        </p:nvSpPr>
        <p:spPr>
          <a:xfrm>
            <a:off x="0" y="20551"/>
            <a:ext cx="6722076" cy="66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600" b="1" u="sng" dirty="0"/>
              <a:t>3. IMU Calibration Techniques</a:t>
            </a:r>
            <a:r>
              <a:rPr lang="en-DE" sz="3600" dirty="0"/>
              <a:t>(3)</a:t>
            </a:r>
            <a:endParaRPr lang="en-DE" sz="3600" b="1" dirty="0"/>
          </a:p>
        </p:txBody>
      </p:sp>
      <p:pic>
        <p:nvPicPr>
          <p:cNvPr id="9" name="Picture 8" descr="A blue and black rectangles&#10;&#10;Description automatically generated">
            <a:extLst>
              <a:ext uri="{FF2B5EF4-FFF2-40B4-BE49-F238E27FC236}">
                <a16:creationId xmlns:a16="http://schemas.microsoft.com/office/drawing/2014/main" id="{93ABA30C-2C76-4DF2-F154-7AD2BE7D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3B5DCDB-8908-BD9A-B4D0-415F715D163D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1973719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87679-B650-0CCD-3303-D128CA37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8" y="4796294"/>
            <a:ext cx="11972925" cy="2042722"/>
          </a:xfrm>
        </p:spPr>
        <p:txBody>
          <a:bodyPr>
            <a:normAutofit/>
          </a:bodyPr>
          <a:lstStyle/>
          <a:p>
            <a:r>
              <a:rPr lang="en-DE" dirty="0"/>
              <a:t>Strapdown Technique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DA4998-59A2-D176-25A1-4C7043DB9600}"/>
              </a:ext>
            </a:extLst>
          </p:cNvPr>
          <p:cNvSpPr/>
          <p:nvPr/>
        </p:nvSpPr>
        <p:spPr>
          <a:xfrm>
            <a:off x="219768" y="1762001"/>
            <a:ext cx="1552124" cy="13822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heading and gyrorates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4D0A8F-A0B0-728F-7718-5217C8FEE567}"/>
              </a:ext>
            </a:extLst>
          </p:cNvPr>
          <p:cNvSpPr/>
          <p:nvPr/>
        </p:nvSpPr>
        <p:spPr>
          <a:xfrm>
            <a:off x="4282336" y="978638"/>
            <a:ext cx="3945927" cy="3588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/>
              <p:nvPr/>
            </p:nvSpPr>
            <p:spPr>
              <a:xfrm>
                <a:off x="4391071" y="1255890"/>
                <a:ext cx="1266987" cy="10745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gyrorates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071" y="1255890"/>
                <a:ext cx="1266987" cy="107452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E516AF-8C49-6361-077C-D8105EF507AC}"/>
              </a:ext>
            </a:extLst>
          </p:cNvPr>
          <p:cNvSpPr/>
          <p:nvPr/>
        </p:nvSpPr>
        <p:spPr>
          <a:xfrm>
            <a:off x="6750406" y="1252889"/>
            <a:ext cx="1185413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Sum of Squared Errors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60B96C-048F-030C-2F4E-DB10EE8C0E27}"/>
              </a:ext>
            </a:extLst>
          </p:cNvPr>
          <p:cNvSpPr/>
          <p:nvPr/>
        </p:nvSpPr>
        <p:spPr>
          <a:xfrm>
            <a:off x="5571363" y="3153787"/>
            <a:ext cx="1367872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Backward loss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( dy 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2F3C5-E81A-4AEB-CD34-00E9F1A5FB12}"/>
              </a:ext>
            </a:extLst>
          </p:cNvPr>
          <p:cNvCxnSpPr>
            <a:cxnSpLocks/>
          </p:cNvCxnSpPr>
          <p:nvPr/>
        </p:nvCxnSpPr>
        <p:spPr>
          <a:xfrm>
            <a:off x="3782403" y="2401035"/>
            <a:ext cx="49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0E5B26-3CCE-B7B5-4498-0023157F25A7}"/>
              </a:ext>
            </a:extLst>
          </p:cNvPr>
          <p:cNvCxnSpPr>
            <a:cxnSpLocks/>
          </p:cNvCxnSpPr>
          <p:nvPr/>
        </p:nvCxnSpPr>
        <p:spPr>
          <a:xfrm>
            <a:off x="5658058" y="1790150"/>
            <a:ext cx="1092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1DBCFD-5D81-AA38-6A3A-3C1CB9D3B045}"/>
              </a:ext>
            </a:extLst>
          </p:cNvPr>
          <p:cNvCxnSpPr>
            <a:cxnSpLocks/>
          </p:cNvCxnSpPr>
          <p:nvPr/>
        </p:nvCxnSpPr>
        <p:spPr>
          <a:xfrm flipH="1">
            <a:off x="6960053" y="3939456"/>
            <a:ext cx="383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89F66-F070-AE1C-A9FB-ED776C24C0F5}"/>
              </a:ext>
            </a:extLst>
          </p:cNvPr>
          <p:cNvCxnSpPr>
            <a:cxnSpLocks/>
          </p:cNvCxnSpPr>
          <p:nvPr/>
        </p:nvCxnSpPr>
        <p:spPr>
          <a:xfrm flipV="1">
            <a:off x="5137014" y="2352820"/>
            <a:ext cx="0" cy="158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24B056-98F7-AE3A-ECFA-5C20F71F4EA6}"/>
              </a:ext>
            </a:extLst>
          </p:cNvPr>
          <p:cNvCxnSpPr/>
          <p:nvPr/>
        </p:nvCxnSpPr>
        <p:spPr>
          <a:xfrm flipH="1">
            <a:off x="5137014" y="3939456"/>
            <a:ext cx="4343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83855A-5117-C9B9-F745-412CB03274D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343112" y="2327411"/>
            <a:ext cx="1" cy="1612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5C5D9C-A4DF-5210-6413-D5FB3BD1EF7C}"/>
              </a:ext>
            </a:extLst>
          </p:cNvPr>
          <p:cNvSpPr txBox="1"/>
          <p:nvPr/>
        </p:nvSpPr>
        <p:spPr>
          <a:xfrm>
            <a:off x="5719020" y="1137620"/>
            <a:ext cx="104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angles &amp; heading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5FB5F4-058E-A7D0-2F11-81BE81AE8D97}"/>
              </a:ext>
            </a:extLst>
          </p:cNvPr>
          <p:cNvSpPr txBox="1"/>
          <p:nvPr/>
        </p:nvSpPr>
        <p:spPr>
          <a:xfrm>
            <a:off x="4411641" y="2878975"/>
            <a:ext cx="76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 loss</a:t>
            </a:r>
            <a:endParaRPr lang="en-DE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E17809-40F7-DB75-C1C5-781C346A8F2A}"/>
              </a:ext>
            </a:extLst>
          </p:cNvPr>
          <p:cNvCxnSpPr>
            <a:cxnSpLocks/>
          </p:cNvCxnSpPr>
          <p:nvPr/>
        </p:nvCxnSpPr>
        <p:spPr>
          <a:xfrm>
            <a:off x="8228263" y="2401035"/>
            <a:ext cx="889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27FA6AB-0E9B-186B-73D0-F0D8BCF1A4A4}"/>
                  </a:ext>
                </a:extLst>
              </p:cNvPr>
              <p:cNvSpPr/>
              <p:nvPr/>
            </p:nvSpPr>
            <p:spPr>
              <a:xfrm>
                <a:off x="9110535" y="2096661"/>
                <a:ext cx="612896" cy="5797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27FA6AB-0E9B-186B-73D0-F0D8BCF1A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535" y="2096661"/>
                <a:ext cx="612896" cy="57973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2CE3B24-33AF-7DBC-5D0B-9874F4D444A4}"/>
              </a:ext>
            </a:extLst>
          </p:cNvPr>
          <p:cNvSpPr txBox="1"/>
          <p:nvPr/>
        </p:nvSpPr>
        <p:spPr>
          <a:xfrm>
            <a:off x="8207153" y="2045043"/>
            <a:ext cx="1042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yrorates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9A78C-202E-4FF2-34ED-78CE15DC5C81}"/>
              </a:ext>
            </a:extLst>
          </p:cNvPr>
          <p:cNvSpPr txBox="1"/>
          <p:nvPr/>
        </p:nvSpPr>
        <p:spPr>
          <a:xfrm>
            <a:off x="4875673" y="4335669"/>
            <a:ext cx="274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NN with Strapdown Technique</a:t>
            </a:r>
            <a:endParaRPr lang="en-DE" sz="1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CB9714-EE73-5E1A-AD1D-4039B5D84F58}"/>
              </a:ext>
            </a:extLst>
          </p:cNvPr>
          <p:cNvCxnSpPr>
            <a:cxnSpLocks/>
          </p:cNvCxnSpPr>
          <p:nvPr/>
        </p:nvCxnSpPr>
        <p:spPr>
          <a:xfrm>
            <a:off x="9723431" y="2402550"/>
            <a:ext cx="71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C11DF0-658B-9CB8-6A30-D44E1610E35D}"/>
              </a:ext>
            </a:extLst>
          </p:cNvPr>
          <p:cNvSpPr txBox="1"/>
          <p:nvPr/>
        </p:nvSpPr>
        <p:spPr>
          <a:xfrm>
            <a:off x="9742493" y="1937321"/>
            <a:ext cx="70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</a:t>
            </a:r>
          </a:p>
          <a:p>
            <a:r>
              <a:rPr lang="en-DE" sz="1400" dirty="0"/>
              <a:t>angles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CD3DE8-60B7-FBB4-F92C-264D2A3C14EA}"/>
              </a:ext>
            </a:extLst>
          </p:cNvPr>
          <p:cNvSpPr/>
          <p:nvPr/>
        </p:nvSpPr>
        <p:spPr>
          <a:xfrm>
            <a:off x="10434359" y="1709931"/>
            <a:ext cx="1687948" cy="13716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Compare with heading and uncalibrated gyro angles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F1ED48-957B-9125-CB8C-14F9976864ED}"/>
              </a:ext>
            </a:extLst>
          </p:cNvPr>
          <p:cNvSpPr/>
          <p:nvPr/>
        </p:nvSpPr>
        <p:spPr>
          <a:xfrm>
            <a:off x="2237357" y="1721795"/>
            <a:ext cx="1552124" cy="13822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DE" dirty="0"/>
              <a:t>re-processing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E8F03E-E52E-1390-FEA5-F779EF2CD233}"/>
              </a:ext>
            </a:extLst>
          </p:cNvPr>
          <p:cNvCxnSpPr>
            <a:cxnSpLocks/>
          </p:cNvCxnSpPr>
          <p:nvPr/>
        </p:nvCxnSpPr>
        <p:spPr>
          <a:xfrm>
            <a:off x="1771892" y="2395759"/>
            <a:ext cx="49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DB16BFD-414B-3998-2653-354C5B00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4633784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4. Methodolody</a:t>
            </a:r>
            <a:r>
              <a:rPr lang="en-DE" sz="3600" dirty="0"/>
              <a:t>(1)</a:t>
            </a:r>
            <a:endParaRPr lang="en-DE" sz="3600" b="1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A980C8-7697-05CF-C29F-10E9A46F2D3E}"/>
              </a:ext>
            </a:extLst>
          </p:cNvPr>
          <p:cNvCxnSpPr>
            <a:cxnSpLocks/>
          </p:cNvCxnSpPr>
          <p:nvPr/>
        </p:nvCxnSpPr>
        <p:spPr>
          <a:xfrm flipV="1">
            <a:off x="6290951" y="1815559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E3361F-E4BF-63CF-80F4-68A3FA35A7C1}"/>
                  </a:ext>
                </a:extLst>
              </p:cNvPr>
              <p:cNvSpPr txBox="1"/>
              <p:nvPr/>
            </p:nvSpPr>
            <p:spPr>
              <a:xfrm>
                <a:off x="5974591" y="2394976"/>
                <a:ext cx="5859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E3361F-E4BF-63CF-80F4-68A3FA35A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91" y="2394976"/>
                <a:ext cx="585904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80EE50-6F1A-AB68-5D49-C4725A1C6E53}"/>
              </a:ext>
            </a:extLst>
          </p:cNvPr>
          <p:cNvCxnSpPr>
            <a:cxnSpLocks/>
          </p:cNvCxnSpPr>
          <p:nvPr/>
        </p:nvCxnSpPr>
        <p:spPr>
          <a:xfrm flipV="1">
            <a:off x="10065866" y="2419124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D291E-5514-946B-3463-3C9C9E705746}"/>
                  </a:ext>
                </a:extLst>
              </p:cNvPr>
              <p:cNvSpPr txBox="1"/>
              <p:nvPr/>
            </p:nvSpPr>
            <p:spPr>
              <a:xfrm>
                <a:off x="9749506" y="2998541"/>
                <a:ext cx="5859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8D291E-5514-946B-3463-3C9C9E7057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9506" y="2998541"/>
                <a:ext cx="585904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ue and black rectangles&#10;&#10;Description automatically generated">
            <a:extLst>
              <a:ext uri="{FF2B5EF4-FFF2-40B4-BE49-F238E27FC236}">
                <a16:creationId xmlns:a16="http://schemas.microsoft.com/office/drawing/2014/main" id="{607DA03C-95AA-3367-0F54-8E4BC3ED5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148E53-5CA8-6BE2-CCE8-D372BF6FEC34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260953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87679-B650-0CCD-3303-D128CA37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8" y="4796294"/>
            <a:ext cx="11972925" cy="2042722"/>
          </a:xfrm>
        </p:spPr>
        <p:txBody>
          <a:bodyPr>
            <a:normAutofit/>
          </a:bodyPr>
          <a:lstStyle/>
          <a:p>
            <a:r>
              <a:rPr lang="de-DE" sz="2000" dirty="0"/>
              <a:t>Gyro-rates: </a:t>
            </a:r>
            <a:r>
              <a:rPr lang="de-DE" sz="2000" dirty="0" err="1"/>
              <a:t>training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endParaRPr lang="de-DE" sz="2000" dirty="0"/>
          </a:p>
          <a:p>
            <a:pPr lvl="1"/>
            <a:r>
              <a:rPr lang="de-DE" sz="1600" dirty="0" err="1"/>
              <a:t>Collected</a:t>
            </a:r>
            <a:r>
              <a:rPr lang="de-DE" sz="1600" dirty="0"/>
              <a:t> at a </a:t>
            </a:r>
            <a:r>
              <a:rPr lang="de-DE" sz="1600" dirty="0" err="1"/>
              <a:t>fequency</a:t>
            </a:r>
            <a:r>
              <a:rPr lang="de-DE" sz="1600" dirty="0"/>
              <a:t> </a:t>
            </a:r>
            <a:r>
              <a:rPr lang="de-DE" sz="1600" dirty="0" err="1"/>
              <a:t>of</a:t>
            </a:r>
            <a:r>
              <a:rPr lang="de-DE" sz="1600" dirty="0"/>
              <a:t> 200 Hz</a:t>
            </a:r>
          </a:p>
          <a:p>
            <a:r>
              <a:rPr lang="de-DE" sz="2000" dirty="0" err="1"/>
              <a:t>Heading</a:t>
            </a:r>
            <a:r>
              <a:rPr lang="de-DE" sz="2000" dirty="0"/>
              <a:t> (gyro-angle): </a:t>
            </a:r>
            <a:r>
              <a:rPr lang="de-DE" sz="2000" dirty="0" err="1"/>
              <a:t>target</a:t>
            </a:r>
            <a:r>
              <a:rPr lang="de-DE" sz="2000" dirty="0"/>
              <a:t> </a:t>
            </a:r>
            <a:r>
              <a:rPr lang="de-DE" sz="2000" dirty="0" err="1"/>
              <a:t>data</a:t>
            </a:r>
            <a:endParaRPr lang="en-DE" sz="2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DA4998-59A2-D176-25A1-4C7043DB9600}"/>
              </a:ext>
            </a:extLst>
          </p:cNvPr>
          <p:cNvSpPr/>
          <p:nvPr/>
        </p:nvSpPr>
        <p:spPr>
          <a:xfrm>
            <a:off x="219768" y="1762001"/>
            <a:ext cx="1552124" cy="13822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heading and gyrorates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DB16BFD-414B-3998-2653-354C5B00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4137839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4. Methodolody</a:t>
            </a:r>
            <a:r>
              <a:rPr lang="en-DE" sz="3600" dirty="0"/>
              <a:t>(2)</a:t>
            </a:r>
            <a:endParaRPr lang="en-DE" sz="3600" b="1" dirty="0"/>
          </a:p>
        </p:txBody>
      </p:sp>
      <p:pic>
        <p:nvPicPr>
          <p:cNvPr id="22" name="Picture 21" descr="A graph showing a line graph&#10;&#10;Description automatically generated with medium confidence">
            <a:extLst>
              <a:ext uri="{FF2B5EF4-FFF2-40B4-BE49-F238E27FC236}">
                <a16:creationId xmlns:a16="http://schemas.microsoft.com/office/drawing/2014/main" id="{B34BFB5F-8BB5-BC66-A10B-324E2E06C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151" y="483655"/>
            <a:ext cx="7112000" cy="5334000"/>
          </a:xfrm>
          <a:prstGeom prst="rect">
            <a:avLst/>
          </a:prstGeom>
        </p:spPr>
      </p:pic>
      <p:pic>
        <p:nvPicPr>
          <p:cNvPr id="5" name="Picture 4" descr="A blue and black rectangles&#10;&#10;Description automatically generated">
            <a:extLst>
              <a:ext uri="{FF2B5EF4-FFF2-40B4-BE49-F238E27FC236}">
                <a16:creationId xmlns:a16="http://schemas.microsoft.com/office/drawing/2014/main" id="{7D916D88-737B-4A67-4545-5B22733F1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61A725-DD0C-2BE1-FC77-A40D2D827B57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3804380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87679-B650-0CCD-3303-D128CA37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8" y="4796294"/>
            <a:ext cx="11972925" cy="2042722"/>
          </a:xfrm>
        </p:spPr>
        <p:txBody>
          <a:bodyPr>
            <a:normAutofit/>
          </a:bodyPr>
          <a:lstStyle/>
          <a:p>
            <a:r>
              <a:rPr lang="en-DE" sz="2400" dirty="0"/>
              <a:t>Normalization</a:t>
            </a:r>
          </a:p>
          <a:p>
            <a:pPr lvl="1"/>
            <a:r>
              <a:rPr lang="en-US" sz="2000" dirty="0">
                <a:effectLst/>
              </a:rPr>
              <a:t>better condition the data to equally contribute to the training process</a:t>
            </a:r>
          </a:p>
          <a:p>
            <a:pPr lvl="1"/>
            <a:r>
              <a:rPr lang="en-US" sz="2000" dirty="0"/>
              <a:t>NN can more effectively learn and generalize</a:t>
            </a:r>
            <a:endParaRPr lang="en-DE" sz="2000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DA4998-59A2-D176-25A1-4C7043DB9600}"/>
              </a:ext>
            </a:extLst>
          </p:cNvPr>
          <p:cNvSpPr/>
          <p:nvPr/>
        </p:nvSpPr>
        <p:spPr>
          <a:xfrm>
            <a:off x="219768" y="1762001"/>
            <a:ext cx="1552124" cy="13822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heading and gyrorates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4D0A8F-A0B0-728F-7718-5217C8FEE567}"/>
              </a:ext>
            </a:extLst>
          </p:cNvPr>
          <p:cNvSpPr/>
          <p:nvPr/>
        </p:nvSpPr>
        <p:spPr>
          <a:xfrm>
            <a:off x="4282336" y="978638"/>
            <a:ext cx="3945927" cy="3588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/>
              <p:nvPr/>
            </p:nvSpPr>
            <p:spPr>
              <a:xfrm>
                <a:off x="4391071" y="1255890"/>
                <a:ext cx="1266987" cy="10745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gyrorates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071" y="1255890"/>
                <a:ext cx="1266987" cy="107452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E516AF-8C49-6361-077C-D8105EF507AC}"/>
              </a:ext>
            </a:extLst>
          </p:cNvPr>
          <p:cNvSpPr/>
          <p:nvPr/>
        </p:nvSpPr>
        <p:spPr>
          <a:xfrm>
            <a:off x="6750406" y="1252889"/>
            <a:ext cx="1185413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Sum of Squared Errors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60B96C-048F-030C-2F4E-DB10EE8C0E27}"/>
              </a:ext>
            </a:extLst>
          </p:cNvPr>
          <p:cNvSpPr/>
          <p:nvPr/>
        </p:nvSpPr>
        <p:spPr>
          <a:xfrm>
            <a:off x="5571363" y="3153787"/>
            <a:ext cx="1367872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Backward loss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( dy 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2F3C5-E81A-4AEB-CD34-00E9F1A5FB12}"/>
              </a:ext>
            </a:extLst>
          </p:cNvPr>
          <p:cNvCxnSpPr>
            <a:cxnSpLocks/>
          </p:cNvCxnSpPr>
          <p:nvPr/>
        </p:nvCxnSpPr>
        <p:spPr>
          <a:xfrm>
            <a:off x="3782403" y="2401035"/>
            <a:ext cx="49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0E5B26-3CCE-B7B5-4498-0023157F25A7}"/>
              </a:ext>
            </a:extLst>
          </p:cNvPr>
          <p:cNvCxnSpPr>
            <a:cxnSpLocks/>
          </p:cNvCxnSpPr>
          <p:nvPr/>
        </p:nvCxnSpPr>
        <p:spPr>
          <a:xfrm>
            <a:off x="5658058" y="1790150"/>
            <a:ext cx="1092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1DBCFD-5D81-AA38-6A3A-3C1CB9D3B045}"/>
              </a:ext>
            </a:extLst>
          </p:cNvPr>
          <p:cNvCxnSpPr>
            <a:cxnSpLocks/>
          </p:cNvCxnSpPr>
          <p:nvPr/>
        </p:nvCxnSpPr>
        <p:spPr>
          <a:xfrm flipH="1">
            <a:off x="6960053" y="3939456"/>
            <a:ext cx="383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89F66-F070-AE1C-A9FB-ED776C24C0F5}"/>
              </a:ext>
            </a:extLst>
          </p:cNvPr>
          <p:cNvCxnSpPr>
            <a:cxnSpLocks/>
          </p:cNvCxnSpPr>
          <p:nvPr/>
        </p:nvCxnSpPr>
        <p:spPr>
          <a:xfrm flipV="1">
            <a:off x="5137014" y="2352820"/>
            <a:ext cx="0" cy="158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24B056-98F7-AE3A-ECFA-5C20F71F4EA6}"/>
              </a:ext>
            </a:extLst>
          </p:cNvPr>
          <p:cNvCxnSpPr/>
          <p:nvPr/>
        </p:nvCxnSpPr>
        <p:spPr>
          <a:xfrm flipH="1">
            <a:off x="5137014" y="3939456"/>
            <a:ext cx="4343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83855A-5117-C9B9-F745-412CB03274D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343112" y="2327411"/>
            <a:ext cx="1" cy="1612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5C5D9C-A4DF-5210-6413-D5FB3BD1EF7C}"/>
              </a:ext>
            </a:extLst>
          </p:cNvPr>
          <p:cNvSpPr txBox="1"/>
          <p:nvPr/>
        </p:nvSpPr>
        <p:spPr>
          <a:xfrm>
            <a:off x="5719020" y="1137620"/>
            <a:ext cx="104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angles &amp; heading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5FB5F4-058E-A7D0-2F11-81BE81AE8D97}"/>
              </a:ext>
            </a:extLst>
          </p:cNvPr>
          <p:cNvSpPr txBox="1"/>
          <p:nvPr/>
        </p:nvSpPr>
        <p:spPr>
          <a:xfrm>
            <a:off x="4411641" y="2878975"/>
            <a:ext cx="76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 loss</a:t>
            </a:r>
            <a:endParaRPr lang="en-DE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E17809-40F7-DB75-C1C5-781C346A8F2A}"/>
              </a:ext>
            </a:extLst>
          </p:cNvPr>
          <p:cNvCxnSpPr>
            <a:cxnSpLocks/>
          </p:cNvCxnSpPr>
          <p:nvPr/>
        </p:nvCxnSpPr>
        <p:spPr>
          <a:xfrm>
            <a:off x="8228263" y="2401035"/>
            <a:ext cx="889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27FA6AB-0E9B-186B-73D0-F0D8BCF1A4A4}"/>
                  </a:ext>
                </a:extLst>
              </p:cNvPr>
              <p:cNvSpPr/>
              <p:nvPr/>
            </p:nvSpPr>
            <p:spPr>
              <a:xfrm>
                <a:off x="9110535" y="2096661"/>
                <a:ext cx="612896" cy="5797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27FA6AB-0E9B-186B-73D0-F0D8BCF1A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535" y="2096661"/>
                <a:ext cx="612896" cy="57973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2CE3B24-33AF-7DBC-5D0B-9874F4D444A4}"/>
              </a:ext>
            </a:extLst>
          </p:cNvPr>
          <p:cNvSpPr txBox="1"/>
          <p:nvPr/>
        </p:nvSpPr>
        <p:spPr>
          <a:xfrm>
            <a:off x="8207153" y="2045043"/>
            <a:ext cx="1042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yrorates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9A78C-202E-4FF2-34ED-78CE15DC5C81}"/>
              </a:ext>
            </a:extLst>
          </p:cNvPr>
          <p:cNvSpPr txBox="1"/>
          <p:nvPr/>
        </p:nvSpPr>
        <p:spPr>
          <a:xfrm>
            <a:off x="4875673" y="4335669"/>
            <a:ext cx="274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NN with Strapdown Technique</a:t>
            </a:r>
            <a:endParaRPr lang="en-DE" sz="1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CB9714-EE73-5E1A-AD1D-4039B5D84F58}"/>
              </a:ext>
            </a:extLst>
          </p:cNvPr>
          <p:cNvCxnSpPr>
            <a:cxnSpLocks/>
          </p:cNvCxnSpPr>
          <p:nvPr/>
        </p:nvCxnSpPr>
        <p:spPr>
          <a:xfrm>
            <a:off x="9723431" y="2402550"/>
            <a:ext cx="71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C11DF0-658B-9CB8-6A30-D44E1610E35D}"/>
              </a:ext>
            </a:extLst>
          </p:cNvPr>
          <p:cNvSpPr txBox="1"/>
          <p:nvPr/>
        </p:nvSpPr>
        <p:spPr>
          <a:xfrm>
            <a:off x="9742493" y="1937321"/>
            <a:ext cx="70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</a:t>
            </a:r>
          </a:p>
          <a:p>
            <a:r>
              <a:rPr lang="en-DE" sz="1400" dirty="0"/>
              <a:t>angles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CD3DE8-60B7-FBB4-F92C-264D2A3C14EA}"/>
              </a:ext>
            </a:extLst>
          </p:cNvPr>
          <p:cNvSpPr/>
          <p:nvPr/>
        </p:nvSpPr>
        <p:spPr>
          <a:xfrm>
            <a:off x="10434359" y="1709931"/>
            <a:ext cx="1687948" cy="13716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Compare with heading and uncalibrated gyro angles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F1ED48-957B-9125-CB8C-14F9976864ED}"/>
              </a:ext>
            </a:extLst>
          </p:cNvPr>
          <p:cNvSpPr/>
          <p:nvPr/>
        </p:nvSpPr>
        <p:spPr>
          <a:xfrm>
            <a:off x="2237357" y="1721795"/>
            <a:ext cx="1552124" cy="138220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DE" dirty="0"/>
              <a:t>re-processing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E8F03E-E52E-1390-FEA5-F779EF2CD233}"/>
              </a:ext>
            </a:extLst>
          </p:cNvPr>
          <p:cNvCxnSpPr>
            <a:cxnSpLocks/>
          </p:cNvCxnSpPr>
          <p:nvPr/>
        </p:nvCxnSpPr>
        <p:spPr>
          <a:xfrm>
            <a:off x="1771892" y="2395759"/>
            <a:ext cx="49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DB16BFD-414B-3998-2653-354C5B00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3789481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4. Methodolody</a:t>
            </a:r>
            <a:r>
              <a:rPr lang="en-DE" sz="3600" dirty="0"/>
              <a:t>(3)</a:t>
            </a:r>
            <a:endParaRPr lang="en-DE" sz="3600" b="1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C8DA738-D2ED-D80D-37D1-01ADC64C6D44}"/>
              </a:ext>
            </a:extLst>
          </p:cNvPr>
          <p:cNvCxnSpPr>
            <a:cxnSpLocks/>
          </p:cNvCxnSpPr>
          <p:nvPr/>
        </p:nvCxnSpPr>
        <p:spPr>
          <a:xfrm flipV="1">
            <a:off x="6290951" y="1815559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717BDD-504C-6D19-0CA1-42FA46E21F2A}"/>
                  </a:ext>
                </a:extLst>
              </p:cNvPr>
              <p:cNvSpPr txBox="1"/>
              <p:nvPr/>
            </p:nvSpPr>
            <p:spPr>
              <a:xfrm>
                <a:off x="5974591" y="2394976"/>
                <a:ext cx="5859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3717BDD-504C-6D19-0CA1-42FA46E21F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91" y="2394976"/>
                <a:ext cx="585904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6E571-DFB3-146C-C656-15F9035FA709}"/>
              </a:ext>
            </a:extLst>
          </p:cNvPr>
          <p:cNvCxnSpPr>
            <a:cxnSpLocks/>
          </p:cNvCxnSpPr>
          <p:nvPr/>
        </p:nvCxnSpPr>
        <p:spPr>
          <a:xfrm flipV="1">
            <a:off x="10100282" y="2410900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1A1EB9-FEE7-3031-6957-96B2EC993020}"/>
                  </a:ext>
                </a:extLst>
              </p:cNvPr>
              <p:cNvSpPr txBox="1"/>
              <p:nvPr/>
            </p:nvSpPr>
            <p:spPr>
              <a:xfrm>
                <a:off x="9783922" y="2990317"/>
                <a:ext cx="5859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21A1EB9-FEE7-3031-6957-96B2EC993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3922" y="2990317"/>
                <a:ext cx="585904" cy="307777"/>
              </a:xfrm>
              <a:prstGeom prst="rect">
                <a:avLst/>
              </a:prstGeom>
              <a:blipFill>
                <a:blip r:embed="rId6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blue and black rectangles&#10;&#10;Description automatically generated">
            <a:extLst>
              <a:ext uri="{FF2B5EF4-FFF2-40B4-BE49-F238E27FC236}">
                <a16:creationId xmlns:a16="http://schemas.microsoft.com/office/drawing/2014/main" id="{B2EE3DF1-4421-ADF6-2D48-83DBB12BF5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94E0AF-3A05-4CCB-816B-2CCB07AB67C1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791797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87679-B650-0CCD-3303-D128CA37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8" y="4796294"/>
            <a:ext cx="11972925" cy="2042722"/>
          </a:xfrm>
        </p:spPr>
        <p:txBody>
          <a:bodyPr>
            <a:normAutofit/>
          </a:bodyPr>
          <a:lstStyle/>
          <a:p>
            <a:r>
              <a:rPr lang="en-DE" sz="2000" dirty="0"/>
              <a:t>Inside the network, where losses are computed (and minimized)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DA4998-59A2-D176-25A1-4C7043DB9600}"/>
              </a:ext>
            </a:extLst>
          </p:cNvPr>
          <p:cNvSpPr/>
          <p:nvPr/>
        </p:nvSpPr>
        <p:spPr>
          <a:xfrm>
            <a:off x="219768" y="1762001"/>
            <a:ext cx="1552124" cy="13822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heading and gyrorates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4D0A8F-A0B0-728F-7718-5217C8FEE567}"/>
              </a:ext>
            </a:extLst>
          </p:cNvPr>
          <p:cNvSpPr/>
          <p:nvPr/>
        </p:nvSpPr>
        <p:spPr>
          <a:xfrm>
            <a:off x="4282336" y="978638"/>
            <a:ext cx="3945927" cy="35883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/>
              <p:nvPr/>
            </p:nvSpPr>
            <p:spPr>
              <a:xfrm>
                <a:off x="4391071" y="1255890"/>
                <a:ext cx="1266987" cy="10745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gyrorates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071" y="1255890"/>
                <a:ext cx="1266987" cy="107452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E516AF-8C49-6361-077C-D8105EF507AC}"/>
              </a:ext>
            </a:extLst>
          </p:cNvPr>
          <p:cNvSpPr/>
          <p:nvPr/>
        </p:nvSpPr>
        <p:spPr>
          <a:xfrm>
            <a:off x="6750406" y="1252889"/>
            <a:ext cx="1185413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Sum of Squared Errors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60B96C-048F-030C-2F4E-DB10EE8C0E27}"/>
              </a:ext>
            </a:extLst>
          </p:cNvPr>
          <p:cNvSpPr/>
          <p:nvPr/>
        </p:nvSpPr>
        <p:spPr>
          <a:xfrm>
            <a:off x="5571363" y="3153787"/>
            <a:ext cx="1367872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Backward loss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( dy 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2F3C5-E81A-4AEB-CD34-00E9F1A5FB12}"/>
              </a:ext>
            </a:extLst>
          </p:cNvPr>
          <p:cNvCxnSpPr>
            <a:cxnSpLocks/>
          </p:cNvCxnSpPr>
          <p:nvPr/>
        </p:nvCxnSpPr>
        <p:spPr>
          <a:xfrm>
            <a:off x="3782403" y="2401035"/>
            <a:ext cx="49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0E5B26-3CCE-B7B5-4498-0023157F25A7}"/>
              </a:ext>
            </a:extLst>
          </p:cNvPr>
          <p:cNvCxnSpPr>
            <a:cxnSpLocks/>
          </p:cNvCxnSpPr>
          <p:nvPr/>
        </p:nvCxnSpPr>
        <p:spPr>
          <a:xfrm>
            <a:off x="5658058" y="1790150"/>
            <a:ext cx="1092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1DBCFD-5D81-AA38-6A3A-3C1CB9D3B045}"/>
              </a:ext>
            </a:extLst>
          </p:cNvPr>
          <p:cNvCxnSpPr>
            <a:cxnSpLocks/>
          </p:cNvCxnSpPr>
          <p:nvPr/>
        </p:nvCxnSpPr>
        <p:spPr>
          <a:xfrm flipH="1">
            <a:off x="6960053" y="3939456"/>
            <a:ext cx="383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89F66-F070-AE1C-A9FB-ED776C24C0F5}"/>
              </a:ext>
            </a:extLst>
          </p:cNvPr>
          <p:cNvCxnSpPr>
            <a:cxnSpLocks/>
          </p:cNvCxnSpPr>
          <p:nvPr/>
        </p:nvCxnSpPr>
        <p:spPr>
          <a:xfrm flipV="1">
            <a:off x="5137014" y="2352820"/>
            <a:ext cx="0" cy="158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24B056-98F7-AE3A-ECFA-5C20F71F4EA6}"/>
              </a:ext>
            </a:extLst>
          </p:cNvPr>
          <p:cNvCxnSpPr/>
          <p:nvPr/>
        </p:nvCxnSpPr>
        <p:spPr>
          <a:xfrm flipH="1">
            <a:off x="5137014" y="3939456"/>
            <a:ext cx="4343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83855A-5117-C9B9-F745-412CB03274D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343112" y="2327411"/>
            <a:ext cx="1" cy="1612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BA8B18-D7DB-EE94-9985-8B654EBAB7D0}"/>
              </a:ext>
            </a:extLst>
          </p:cNvPr>
          <p:cNvCxnSpPr>
            <a:cxnSpLocks/>
          </p:cNvCxnSpPr>
          <p:nvPr/>
        </p:nvCxnSpPr>
        <p:spPr>
          <a:xfrm flipV="1">
            <a:off x="6290951" y="1815559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5C5D9C-A4DF-5210-6413-D5FB3BD1EF7C}"/>
              </a:ext>
            </a:extLst>
          </p:cNvPr>
          <p:cNvSpPr txBox="1"/>
          <p:nvPr/>
        </p:nvSpPr>
        <p:spPr>
          <a:xfrm>
            <a:off x="5719020" y="1137620"/>
            <a:ext cx="104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angles &amp; heading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5FB5F4-058E-A7D0-2F11-81BE81AE8D97}"/>
              </a:ext>
            </a:extLst>
          </p:cNvPr>
          <p:cNvSpPr txBox="1"/>
          <p:nvPr/>
        </p:nvSpPr>
        <p:spPr>
          <a:xfrm>
            <a:off x="4411641" y="2878975"/>
            <a:ext cx="76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 loss</a:t>
            </a:r>
            <a:endParaRPr lang="en-DE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E17809-40F7-DB75-C1C5-781C346A8F2A}"/>
              </a:ext>
            </a:extLst>
          </p:cNvPr>
          <p:cNvCxnSpPr>
            <a:cxnSpLocks/>
          </p:cNvCxnSpPr>
          <p:nvPr/>
        </p:nvCxnSpPr>
        <p:spPr>
          <a:xfrm>
            <a:off x="8228263" y="2401035"/>
            <a:ext cx="889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27FA6AB-0E9B-186B-73D0-F0D8BCF1A4A4}"/>
                  </a:ext>
                </a:extLst>
              </p:cNvPr>
              <p:cNvSpPr/>
              <p:nvPr/>
            </p:nvSpPr>
            <p:spPr>
              <a:xfrm>
                <a:off x="9110535" y="2096661"/>
                <a:ext cx="612896" cy="5797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27FA6AB-0E9B-186B-73D0-F0D8BCF1A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535" y="2096661"/>
                <a:ext cx="612896" cy="57973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2CE3B24-33AF-7DBC-5D0B-9874F4D444A4}"/>
              </a:ext>
            </a:extLst>
          </p:cNvPr>
          <p:cNvSpPr txBox="1"/>
          <p:nvPr/>
        </p:nvSpPr>
        <p:spPr>
          <a:xfrm>
            <a:off x="8207153" y="2045043"/>
            <a:ext cx="1042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yrorates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9A78C-202E-4FF2-34ED-78CE15DC5C81}"/>
              </a:ext>
            </a:extLst>
          </p:cNvPr>
          <p:cNvSpPr txBox="1"/>
          <p:nvPr/>
        </p:nvSpPr>
        <p:spPr>
          <a:xfrm>
            <a:off x="4875673" y="4335669"/>
            <a:ext cx="274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NN with Strapdown Technique</a:t>
            </a:r>
            <a:endParaRPr lang="en-DE" sz="1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CB9714-EE73-5E1A-AD1D-4039B5D84F58}"/>
              </a:ext>
            </a:extLst>
          </p:cNvPr>
          <p:cNvCxnSpPr>
            <a:cxnSpLocks/>
          </p:cNvCxnSpPr>
          <p:nvPr/>
        </p:nvCxnSpPr>
        <p:spPr>
          <a:xfrm>
            <a:off x="9723431" y="2402550"/>
            <a:ext cx="71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C11DF0-658B-9CB8-6A30-D44E1610E35D}"/>
              </a:ext>
            </a:extLst>
          </p:cNvPr>
          <p:cNvSpPr txBox="1"/>
          <p:nvPr/>
        </p:nvSpPr>
        <p:spPr>
          <a:xfrm>
            <a:off x="9742493" y="1937321"/>
            <a:ext cx="70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</a:t>
            </a:r>
          </a:p>
          <a:p>
            <a:r>
              <a:rPr lang="en-DE" sz="1400" dirty="0"/>
              <a:t>angles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CD3DE8-60B7-FBB4-F92C-264D2A3C14EA}"/>
              </a:ext>
            </a:extLst>
          </p:cNvPr>
          <p:cNvSpPr/>
          <p:nvPr/>
        </p:nvSpPr>
        <p:spPr>
          <a:xfrm>
            <a:off x="10434359" y="1709931"/>
            <a:ext cx="1687948" cy="13716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Compare with heading and uncalibrated gyro angles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F1ED48-957B-9125-CB8C-14F9976864ED}"/>
              </a:ext>
            </a:extLst>
          </p:cNvPr>
          <p:cNvSpPr/>
          <p:nvPr/>
        </p:nvSpPr>
        <p:spPr>
          <a:xfrm>
            <a:off x="2237357" y="1721795"/>
            <a:ext cx="1552124" cy="13822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DE" dirty="0"/>
              <a:t>re-processing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E8F03E-E52E-1390-FEA5-F779EF2CD233}"/>
              </a:ext>
            </a:extLst>
          </p:cNvPr>
          <p:cNvCxnSpPr>
            <a:cxnSpLocks/>
          </p:cNvCxnSpPr>
          <p:nvPr/>
        </p:nvCxnSpPr>
        <p:spPr>
          <a:xfrm>
            <a:off x="1771892" y="2395759"/>
            <a:ext cx="49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DB16BFD-414B-3998-2653-354C5B00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4114800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4. Methodolody</a:t>
            </a:r>
            <a:r>
              <a:rPr lang="en-DE" sz="3600" dirty="0"/>
              <a:t>(4)</a:t>
            </a:r>
            <a:endParaRPr lang="en-DE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17F90-C2A3-F834-0DD1-E4ED8065AAF5}"/>
                  </a:ext>
                </a:extLst>
              </p:cNvPr>
              <p:cNvSpPr txBox="1"/>
              <p:nvPr/>
            </p:nvSpPr>
            <p:spPr>
              <a:xfrm>
                <a:off x="5974591" y="2394976"/>
                <a:ext cx="5859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17F90-C2A3-F834-0DD1-E4ED8065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4591" y="2394976"/>
                <a:ext cx="585904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7EF5E88-B04E-D1CD-7B9A-3D9C4D6AF34E}"/>
              </a:ext>
            </a:extLst>
          </p:cNvPr>
          <p:cNvCxnSpPr>
            <a:cxnSpLocks/>
          </p:cNvCxnSpPr>
          <p:nvPr/>
        </p:nvCxnSpPr>
        <p:spPr>
          <a:xfrm flipV="1">
            <a:off x="10039791" y="2402869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03B0D5-52A2-A2D7-EA50-BA3FAAAF1FC4}"/>
                  </a:ext>
                </a:extLst>
              </p:cNvPr>
              <p:cNvSpPr txBox="1"/>
              <p:nvPr/>
            </p:nvSpPr>
            <p:spPr>
              <a:xfrm>
                <a:off x="9723431" y="2982286"/>
                <a:ext cx="5859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E03B0D5-52A2-A2D7-EA50-BA3FAAAF1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3431" y="2982286"/>
                <a:ext cx="585904" cy="307777"/>
              </a:xfrm>
              <a:prstGeom prst="rect">
                <a:avLst/>
              </a:prstGeom>
              <a:blipFill>
                <a:blip r:embed="rId6"/>
                <a:stretch>
                  <a:fillRect t="-3846" b="-1538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blue and black rectangles&#10;&#10;Description automatically generated">
            <a:extLst>
              <a:ext uri="{FF2B5EF4-FFF2-40B4-BE49-F238E27FC236}">
                <a16:creationId xmlns:a16="http://schemas.microsoft.com/office/drawing/2014/main" id="{84700DBB-4967-20DA-8E84-6368FC7320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1923A51-2AC6-771A-E5D2-ED449AE57037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30938968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87679-B650-0CCD-3303-D128CA37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8" y="4796294"/>
            <a:ext cx="11972925" cy="2042722"/>
          </a:xfrm>
        </p:spPr>
        <p:txBody>
          <a:bodyPr>
            <a:normAutofit/>
          </a:bodyPr>
          <a:lstStyle/>
          <a:p>
            <a:r>
              <a:rPr lang="en-DE" sz="2000" dirty="0"/>
              <a:t>NN cannot integrate</a:t>
            </a:r>
          </a:p>
          <a:p>
            <a:pPr lvl="1"/>
            <a:r>
              <a:rPr lang="en-DE" sz="1800" dirty="0"/>
              <a:t>Only try to match the training data to the targets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4D0A8F-A0B0-728F-7718-5217C8FEE567}"/>
              </a:ext>
            </a:extLst>
          </p:cNvPr>
          <p:cNvSpPr/>
          <p:nvPr/>
        </p:nvSpPr>
        <p:spPr>
          <a:xfrm>
            <a:off x="291103" y="1086278"/>
            <a:ext cx="3945927" cy="35883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/>
              <p:nvPr/>
            </p:nvSpPr>
            <p:spPr>
              <a:xfrm>
                <a:off x="399838" y="1363530"/>
                <a:ext cx="1266987" cy="1074522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gyrorates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38" y="1363530"/>
                <a:ext cx="1266987" cy="107452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E516AF-8C49-6361-077C-D8105EF507AC}"/>
              </a:ext>
            </a:extLst>
          </p:cNvPr>
          <p:cNvSpPr/>
          <p:nvPr/>
        </p:nvSpPr>
        <p:spPr>
          <a:xfrm>
            <a:off x="2759173" y="1360529"/>
            <a:ext cx="1185413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Sum of Squared Errors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60B96C-048F-030C-2F4E-DB10EE8C0E27}"/>
              </a:ext>
            </a:extLst>
          </p:cNvPr>
          <p:cNvSpPr/>
          <p:nvPr/>
        </p:nvSpPr>
        <p:spPr>
          <a:xfrm>
            <a:off x="1580130" y="3261427"/>
            <a:ext cx="1367872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Backward loss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( dy 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0E5B26-3CCE-B7B5-4498-0023157F25A7}"/>
              </a:ext>
            </a:extLst>
          </p:cNvPr>
          <p:cNvCxnSpPr>
            <a:cxnSpLocks/>
          </p:cNvCxnSpPr>
          <p:nvPr/>
        </p:nvCxnSpPr>
        <p:spPr>
          <a:xfrm>
            <a:off x="1666825" y="1897790"/>
            <a:ext cx="1092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1DBCFD-5D81-AA38-6A3A-3C1CB9D3B045}"/>
              </a:ext>
            </a:extLst>
          </p:cNvPr>
          <p:cNvCxnSpPr>
            <a:cxnSpLocks/>
          </p:cNvCxnSpPr>
          <p:nvPr/>
        </p:nvCxnSpPr>
        <p:spPr>
          <a:xfrm flipH="1">
            <a:off x="2968820" y="4047096"/>
            <a:ext cx="383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89F66-F070-AE1C-A9FB-ED776C24C0F5}"/>
              </a:ext>
            </a:extLst>
          </p:cNvPr>
          <p:cNvCxnSpPr>
            <a:cxnSpLocks/>
          </p:cNvCxnSpPr>
          <p:nvPr/>
        </p:nvCxnSpPr>
        <p:spPr>
          <a:xfrm flipV="1">
            <a:off x="1145781" y="2460460"/>
            <a:ext cx="0" cy="158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24B056-98F7-AE3A-ECFA-5C20F71F4EA6}"/>
              </a:ext>
            </a:extLst>
          </p:cNvPr>
          <p:cNvCxnSpPr/>
          <p:nvPr/>
        </p:nvCxnSpPr>
        <p:spPr>
          <a:xfrm flipH="1">
            <a:off x="1145781" y="4047096"/>
            <a:ext cx="4343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83855A-5117-C9B9-F745-412CB03274D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51879" y="2435051"/>
            <a:ext cx="1" cy="1612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BA8B18-D7DB-EE94-9985-8B654EBAB7D0}"/>
              </a:ext>
            </a:extLst>
          </p:cNvPr>
          <p:cNvCxnSpPr>
            <a:cxnSpLocks/>
          </p:cNvCxnSpPr>
          <p:nvPr/>
        </p:nvCxnSpPr>
        <p:spPr>
          <a:xfrm flipV="1">
            <a:off x="2299718" y="1923199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5C5D9C-A4DF-5210-6413-D5FB3BD1EF7C}"/>
              </a:ext>
            </a:extLst>
          </p:cNvPr>
          <p:cNvSpPr txBox="1"/>
          <p:nvPr/>
        </p:nvSpPr>
        <p:spPr>
          <a:xfrm>
            <a:off x="1727787" y="1245260"/>
            <a:ext cx="104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angles &amp; heading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5FB5F4-058E-A7D0-2F11-81BE81AE8D97}"/>
              </a:ext>
            </a:extLst>
          </p:cNvPr>
          <p:cNvSpPr txBox="1"/>
          <p:nvPr/>
        </p:nvSpPr>
        <p:spPr>
          <a:xfrm>
            <a:off x="420408" y="2986615"/>
            <a:ext cx="76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 loss</a:t>
            </a:r>
            <a:endParaRPr lang="en-DE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9A78C-202E-4FF2-34ED-78CE15DC5C81}"/>
              </a:ext>
            </a:extLst>
          </p:cNvPr>
          <p:cNvSpPr txBox="1"/>
          <p:nvPr/>
        </p:nvSpPr>
        <p:spPr>
          <a:xfrm>
            <a:off x="884440" y="4443309"/>
            <a:ext cx="274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NN with Strapdown Technique</a:t>
            </a:r>
            <a:endParaRPr lang="en-DE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DB16BFD-414B-3998-2653-354C5B00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4429125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4. Methodolody</a:t>
            </a:r>
            <a:r>
              <a:rPr lang="en-DE" sz="3600" dirty="0"/>
              <a:t>(5)</a:t>
            </a:r>
            <a:endParaRPr lang="en-DE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17F90-C2A3-F834-0DD1-E4ED8065AAF5}"/>
                  </a:ext>
                </a:extLst>
              </p:cNvPr>
              <p:cNvSpPr txBox="1"/>
              <p:nvPr/>
            </p:nvSpPr>
            <p:spPr>
              <a:xfrm>
                <a:off x="1983358" y="2502616"/>
                <a:ext cx="5859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17F90-C2A3-F834-0DD1-E4ED8065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358" y="2502616"/>
                <a:ext cx="585904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A blue and black rectangles&#10;&#10;Description automatically generated">
            <a:extLst>
              <a:ext uri="{FF2B5EF4-FFF2-40B4-BE49-F238E27FC236}">
                <a16:creationId xmlns:a16="http://schemas.microsoft.com/office/drawing/2014/main" id="{574C1881-4690-712A-5F73-5CAF2D23F6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1ECAA3F-53A3-F3BE-63D1-7898A86027C0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3731235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4D0A8F-A0B0-728F-7718-5217C8FEE567}"/>
              </a:ext>
            </a:extLst>
          </p:cNvPr>
          <p:cNvSpPr/>
          <p:nvPr/>
        </p:nvSpPr>
        <p:spPr>
          <a:xfrm>
            <a:off x="291103" y="1086278"/>
            <a:ext cx="3945927" cy="35883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/>
              <p:nvPr/>
            </p:nvSpPr>
            <p:spPr>
              <a:xfrm>
                <a:off x="399838" y="1363530"/>
                <a:ext cx="1266987" cy="10745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gyrorates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38" y="1363530"/>
                <a:ext cx="1266987" cy="107452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E516AF-8C49-6361-077C-D8105EF507AC}"/>
              </a:ext>
            </a:extLst>
          </p:cNvPr>
          <p:cNvSpPr/>
          <p:nvPr/>
        </p:nvSpPr>
        <p:spPr>
          <a:xfrm>
            <a:off x="2759173" y="1360529"/>
            <a:ext cx="1185413" cy="107452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Sum of Squared Errors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60B96C-048F-030C-2F4E-DB10EE8C0E27}"/>
              </a:ext>
            </a:extLst>
          </p:cNvPr>
          <p:cNvSpPr/>
          <p:nvPr/>
        </p:nvSpPr>
        <p:spPr>
          <a:xfrm>
            <a:off x="1580130" y="3261427"/>
            <a:ext cx="1367872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Backward loss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( dy 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0E5B26-3CCE-B7B5-4498-0023157F25A7}"/>
              </a:ext>
            </a:extLst>
          </p:cNvPr>
          <p:cNvCxnSpPr>
            <a:cxnSpLocks/>
          </p:cNvCxnSpPr>
          <p:nvPr/>
        </p:nvCxnSpPr>
        <p:spPr>
          <a:xfrm>
            <a:off x="1666825" y="1897790"/>
            <a:ext cx="1092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1DBCFD-5D81-AA38-6A3A-3C1CB9D3B045}"/>
              </a:ext>
            </a:extLst>
          </p:cNvPr>
          <p:cNvCxnSpPr>
            <a:cxnSpLocks/>
          </p:cNvCxnSpPr>
          <p:nvPr/>
        </p:nvCxnSpPr>
        <p:spPr>
          <a:xfrm flipH="1">
            <a:off x="2968820" y="4047096"/>
            <a:ext cx="383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89F66-F070-AE1C-A9FB-ED776C24C0F5}"/>
              </a:ext>
            </a:extLst>
          </p:cNvPr>
          <p:cNvCxnSpPr>
            <a:cxnSpLocks/>
          </p:cNvCxnSpPr>
          <p:nvPr/>
        </p:nvCxnSpPr>
        <p:spPr>
          <a:xfrm flipV="1">
            <a:off x="1145781" y="2460460"/>
            <a:ext cx="0" cy="158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24B056-98F7-AE3A-ECFA-5C20F71F4EA6}"/>
              </a:ext>
            </a:extLst>
          </p:cNvPr>
          <p:cNvCxnSpPr/>
          <p:nvPr/>
        </p:nvCxnSpPr>
        <p:spPr>
          <a:xfrm flipH="1">
            <a:off x="1145781" y="4047096"/>
            <a:ext cx="4343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83855A-5117-C9B9-F745-412CB03274D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51879" y="2435051"/>
            <a:ext cx="1" cy="1612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BA8B18-D7DB-EE94-9985-8B654EBAB7D0}"/>
              </a:ext>
            </a:extLst>
          </p:cNvPr>
          <p:cNvCxnSpPr>
            <a:cxnSpLocks/>
          </p:cNvCxnSpPr>
          <p:nvPr/>
        </p:nvCxnSpPr>
        <p:spPr>
          <a:xfrm flipV="1">
            <a:off x="2299718" y="1923199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5C5D9C-A4DF-5210-6413-D5FB3BD1EF7C}"/>
              </a:ext>
            </a:extLst>
          </p:cNvPr>
          <p:cNvSpPr txBox="1"/>
          <p:nvPr/>
        </p:nvSpPr>
        <p:spPr>
          <a:xfrm>
            <a:off x="1727787" y="1245260"/>
            <a:ext cx="104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angles &amp; heading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5FB5F4-058E-A7D0-2F11-81BE81AE8D97}"/>
              </a:ext>
            </a:extLst>
          </p:cNvPr>
          <p:cNvSpPr txBox="1"/>
          <p:nvPr/>
        </p:nvSpPr>
        <p:spPr>
          <a:xfrm>
            <a:off x="420408" y="2986615"/>
            <a:ext cx="76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 loss</a:t>
            </a:r>
            <a:endParaRPr lang="en-DE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9A78C-202E-4FF2-34ED-78CE15DC5C81}"/>
              </a:ext>
            </a:extLst>
          </p:cNvPr>
          <p:cNvSpPr txBox="1"/>
          <p:nvPr/>
        </p:nvSpPr>
        <p:spPr>
          <a:xfrm>
            <a:off x="884440" y="4443309"/>
            <a:ext cx="274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NN with Strapdown Technique</a:t>
            </a:r>
            <a:endParaRPr lang="en-DE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DB16BFD-414B-3998-2653-354C5B00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4634441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4. Methodolody</a:t>
            </a:r>
            <a:r>
              <a:rPr lang="en-DE" sz="3600" dirty="0"/>
              <a:t>(6)</a:t>
            </a:r>
            <a:endParaRPr lang="en-DE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17F90-C2A3-F834-0DD1-E4ED8065AAF5}"/>
                  </a:ext>
                </a:extLst>
              </p:cNvPr>
              <p:cNvSpPr txBox="1"/>
              <p:nvPr/>
            </p:nvSpPr>
            <p:spPr>
              <a:xfrm>
                <a:off x="1983358" y="2502616"/>
                <a:ext cx="585904" cy="30777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17F90-C2A3-F834-0DD1-E4ED8065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358" y="2502616"/>
                <a:ext cx="585904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2158BE-F0EB-9758-1D1B-383E5FE16EBE}"/>
              </a:ext>
            </a:extLst>
          </p:cNvPr>
          <p:cNvSpPr txBox="1">
            <a:spLocks/>
          </p:cNvSpPr>
          <p:nvPr/>
        </p:nvSpPr>
        <p:spPr>
          <a:xfrm>
            <a:off x="109538" y="4796294"/>
            <a:ext cx="11972925" cy="2042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/>
              <a:t>Coarse alignment:  </a:t>
            </a:r>
            <a:r>
              <a:rPr lang="en-US" sz="2000"/>
              <a:t>aligning the IMU's coordinate frame with respect to an external reference frame.</a:t>
            </a:r>
          </a:p>
          <a:p>
            <a:r>
              <a:rPr lang="en-DE" sz="2000"/>
              <a:t>Loss function: </a:t>
            </a:r>
            <a:r>
              <a:rPr lang="en-US" sz="2000"/>
              <a:t>how well a given machine learning model fits the specific data set. </a:t>
            </a:r>
          </a:p>
          <a:p>
            <a:endParaRPr lang="en-DE" sz="2000" dirty="0"/>
          </a:p>
        </p:txBody>
      </p:sp>
      <p:pic>
        <p:nvPicPr>
          <p:cNvPr id="12" name="Picture 11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3484CB52-0ECF-28A4-55F8-AEDEFC1DD5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52" y="5554746"/>
            <a:ext cx="2602803" cy="1092247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7AF5787-4004-9B90-24FA-F11AE14A4C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906"/>
          <a:stretch/>
        </p:blipFill>
        <p:spPr>
          <a:xfrm>
            <a:off x="3727344" y="5622162"/>
            <a:ext cx="3253687" cy="1107731"/>
          </a:xfrm>
          <a:prstGeom prst="rect">
            <a:avLst/>
          </a:prstGeom>
        </p:spPr>
      </p:pic>
      <p:pic>
        <p:nvPicPr>
          <p:cNvPr id="19" name="Picture 18" descr="A table of numbers with text&#10;&#10;Description automatically generated">
            <a:extLst>
              <a:ext uri="{FF2B5EF4-FFF2-40B4-BE49-F238E27FC236}">
                <a16:creationId xmlns:a16="http://schemas.microsoft.com/office/drawing/2014/main" id="{9EC56CB8-72C0-8733-6BD4-F586EA0722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4441" y="1230775"/>
            <a:ext cx="6650520" cy="3270598"/>
          </a:xfrm>
          <a:prstGeom prst="rect">
            <a:avLst/>
          </a:prstGeom>
        </p:spPr>
      </p:pic>
      <p:pic>
        <p:nvPicPr>
          <p:cNvPr id="2" name="Picture 1" descr="A blue and black rectangles&#10;&#10;Description automatically generated">
            <a:extLst>
              <a:ext uri="{FF2B5EF4-FFF2-40B4-BE49-F238E27FC236}">
                <a16:creationId xmlns:a16="http://schemas.microsoft.com/office/drawing/2014/main" id="{B598ABE2-4EDE-952D-C276-F7D062E7A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950013-4DAA-155A-E07D-27711FB87EE7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1006787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4D0A8F-A0B0-728F-7718-5217C8FEE567}"/>
              </a:ext>
            </a:extLst>
          </p:cNvPr>
          <p:cNvSpPr/>
          <p:nvPr/>
        </p:nvSpPr>
        <p:spPr>
          <a:xfrm>
            <a:off x="291103" y="1086278"/>
            <a:ext cx="3945927" cy="358834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/>
              <p:nvPr/>
            </p:nvSpPr>
            <p:spPr>
              <a:xfrm>
                <a:off x="399838" y="1363530"/>
                <a:ext cx="1266987" cy="10745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gyrorates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38" y="1363530"/>
                <a:ext cx="1266987" cy="107452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E516AF-8C49-6361-077C-D8105EF507AC}"/>
              </a:ext>
            </a:extLst>
          </p:cNvPr>
          <p:cNvSpPr/>
          <p:nvPr/>
        </p:nvSpPr>
        <p:spPr>
          <a:xfrm>
            <a:off x="2759173" y="1360529"/>
            <a:ext cx="1185413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Sum of Squared Errors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60B96C-048F-030C-2F4E-DB10EE8C0E27}"/>
              </a:ext>
            </a:extLst>
          </p:cNvPr>
          <p:cNvSpPr/>
          <p:nvPr/>
        </p:nvSpPr>
        <p:spPr>
          <a:xfrm>
            <a:off x="1580130" y="3261427"/>
            <a:ext cx="1367872" cy="1074522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Backward loss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( dy 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0E5B26-3CCE-B7B5-4498-0023157F25A7}"/>
              </a:ext>
            </a:extLst>
          </p:cNvPr>
          <p:cNvCxnSpPr>
            <a:cxnSpLocks/>
          </p:cNvCxnSpPr>
          <p:nvPr/>
        </p:nvCxnSpPr>
        <p:spPr>
          <a:xfrm>
            <a:off x="1666825" y="1897790"/>
            <a:ext cx="1092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1DBCFD-5D81-AA38-6A3A-3C1CB9D3B045}"/>
              </a:ext>
            </a:extLst>
          </p:cNvPr>
          <p:cNvCxnSpPr>
            <a:cxnSpLocks/>
          </p:cNvCxnSpPr>
          <p:nvPr/>
        </p:nvCxnSpPr>
        <p:spPr>
          <a:xfrm flipH="1">
            <a:off x="2968820" y="4047096"/>
            <a:ext cx="383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89F66-F070-AE1C-A9FB-ED776C24C0F5}"/>
              </a:ext>
            </a:extLst>
          </p:cNvPr>
          <p:cNvCxnSpPr>
            <a:cxnSpLocks/>
          </p:cNvCxnSpPr>
          <p:nvPr/>
        </p:nvCxnSpPr>
        <p:spPr>
          <a:xfrm flipV="1">
            <a:off x="1145781" y="2460460"/>
            <a:ext cx="0" cy="158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24B056-98F7-AE3A-ECFA-5C20F71F4EA6}"/>
              </a:ext>
            </a:extLst>
          </p:cNvPr>
          <p:cNvCxnSpPr/>
          <p:nvPr/>
        </p:nvCxnSpPr>
        <p:spPr>
          <a:xfrm flipH="1">
            <a:off x="1145781" y="4047096"/>
            <a:ext cx="4343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83855A-5117-C9B9-F745-412CB03274D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3351879" y="2435051"/>
            <a:ext cx="1" cy="1612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BA8B18-D7DB-EE94-9985-8B654EBAB7D0}"/>
              </a:ext>
            </a:extLst>
          </p:cNvPr>
          <p:cNvCxnSpPr>
            <a:cxnSpLocks/>
          </p:cNvCxnSpPr>
          <p:nvPr/>
        </p:nvCxnSpPr>
        <p:spPr>
          <a:xfrm flipV="1">
            <a:off x="2299718" y="1923199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5C5D9C-A4DF-5210-6413-D5FB3BD1EF7C}"/>
              </a:ext>
            </a:extLst>
          </p:cNvPr>
          <p:cNvSpPr txBox="1"/>
          <p:nvPr/>
        </p:nvSpPr>
        <p:spPr>
          <a:xfrm>
            <a:off x="1727787" y="1245260"/>
            <a:ext cx="104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angles &amp; heading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5FB5F4-058E-A7D0-2F11-81BE81AE8D97}"/>
              </a:ext>
            </a:extLst>
          </p:cNvPr>
          <p:cNvSpPr txBox="1"/>
          <p:nvPr/>
        </p:nvSpPr>
        <p:spPr>
          <a:xfrm>
            <a:off x="420408" y="2986615"/>
            <a:ext cx="76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 loss</a:t>
            </a:r>
            <a:endParaRPr lang="en-DE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9A78C-202E-4FF2-34ED-78CE15DC5C81}"/>
              </a:ext>
            </a:extLst>
          </p:cNvPr>
          <p:cNvSpPr txBox="1"/>
          <p:nvPr/>
        </p:nvSpPr>
        <p:spPr>
          <a:xfrm>
            <a:off x="884440" y="4443309"/>
            <a:ext cx="274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NN with Strapdown Technique</a:t>
            </a:r>
            <a:endParaRPr lang="en-DE" sz="140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DB16BFD-414B-3998-2653-354C5B00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4237030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4. Methodolody</a:t>
            </a:r>
            <a:r>
              <a:rPr lang="en-DE" sz="3600" dirty="0"/>
              <a:t>(7)</a:t>
            </a:r>
            <a:endParaRPr lang="en-DE" sz="3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17F90-C2A3-F834-0DD1-E4ED8065AAF5}"/>
                  </a:ext>
                </a:extLst>
              </p:cNvPr>
              <p:cNvSpPr txBox="1"/>
              <p:nvPr/>
            </p:nvSpPr>
            <p:spPr>
              <a:xfrm>
                <a:off x="1983358" y="2502616"/>
                <a:ext cx="5859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717F90-C2A3-F834-0DD1-E4ED8065A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3358" y="2502616"/>
                <a:ext cx="585904" cy="307777"/>
              </a:xfrm>
              <a:prstGeom prst="rect">
                <a:avLst/>
              </a:prstGeom>
              <a:blipFill>
                <a:blip r:embed="rId4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Content Placeholder 21" descr="A black and white math equation&#10;&#10;Description automatically generated">
            <a:extLst>
              <a:ext uri="{FF2B5EF4-FFF2-40B4-BE49-F238E27FC236}">
                <a16:creationId xmlns:a16="http://schemas.microsoft.com/office/drawing/2014/main" id="{13C91831-F13C-FFA2-5B93-CF59E6AD2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03604" y="5773205"/>
            <a:ext cx="1926441" cy="860979"/>
          </a:xfr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E78393-10B8-B298-4C83-4EA18B96C51B}"/>
              </a:ext>
            </a:extLst>
          </p:cNvPr>
          <p:cNvSpPr txBox="1">
            <a:spLocks/>
          </p:cNvSpPr>
          <p:nvPr/>
        </p:nvSpPr>
        <p:spPr>
          <a:xfrm>
            <a:off x="109538" y="4796294"/>
            <a:ext cx="11972925" cy="2042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Backward</a:t>
            </a:r>
            <a:r>
              <a:rPr lang="de-DE" sz="2000" dirty="0"/>
              <a:t> </a:t>
            </a:r>
            <a:r>
              <a:rPr lang="de-DE" sz="2000" dirty="0" err="1"/>
              <a:t>loss</a:t>
            </a:r>
            <a:r>
              <a:rPr lang="en-US" sz="2000" dirty="0"/>
              <a:t>: </a:t>
            </a:r>
          </a:p>
          <a:p>
            <a:pPr lvl="1"/>
            <a:r>
              <a:rPr lang="en-US" sz="1600" dirty="0"/>
              <a:t>the process of calculating how much each parameter in the neural network contributed to the total loss</a:t>
            </a:r>
          </a:p>
          <a:p>
            <a:pPr lvl="1"/>
            <a:r>
              <a:rPr lang="en-US" sz="1600" dirty="0"/>
              <a:t>to minimize the difference between its predictions and the actual targets </a:t>
            </a:r>
          </a:p>
          <a:p>
            <a:endParaRPr lang="en-DE" sz="2000" dirty="0"/>
          </a:p>
        </p:txBody>
      </p:sp>
      <p:pic>
        <p:nvPicPr>
          <p:cNvPr id="2" name="Picture 1" descr="A blue and black rectangles&#10;&#10;Description automatically generated">
            <a:extLst>
              <a:ext uri="{FF2B5EF4-FFF2-40B4-BE49-F238E27FC236}">
                <a16:creationId xmlns:a16="http://schemas.microsoft.com/office/drawing/2014/main" id="{32421F65-6AEB-ADCE-B5ED-9BEBA0EDA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878CAF-8E30-94E9-2554-A85BE15AC316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222957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0F8-4708-0A1F-FB3B-FC01940C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3288957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99CB-75CC-6DCB-1793-C870AD4EB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8476"/>
            <a:ext cx="11353800" cy="539848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DE" dirty="0"/>
              <a:t>Introduction</a:t>
            </a:r>
          </a:p>
          <a:p>
            <a:pPr marL="514350" indent="-514350">
              <a:buFont typeface="+mj-lt"/>
              <a:buAutoNum type="arabicPeriod"/>
            </a:pPr>
            <a:r>
              <a:rPr lang="en-DE" dirty="0"/>
              <a:t>IMU error model</a:t>
            </a:r>
          </a:p>
          <a:p>
            <a:pPr marL="514350" indent="-514350">
              <a:buFont typeface="+mj-lt"/>
              <a:buAutoNum type="arabicPeriod"/>
            </a:pPr>
            <a:r>
              <a:rPr lang="en-DE" dirty="0"/>
              <a:t>IMU calibration techniques</a:t>
            </a:r>
          </a:p>
          <a:p>
            <a:pPr marL="514350" indent="-514350">
              <a:buFont typeface="+mj-lt"/>
              <a:buAutoNum type="arabicPeriod"/>
            </a:pPr>
            <a:r>
              <a:rPr lang="en-DE" dirty="0"/>
              <a:t>Methodology</a:t>
            </a:r>
          </a:p>
          <a:p>
            <a:pPr marL="514350" indent="-514350">
              <a:buFont typeface="+mj-lt"/>
              <a:buAutoNum type="arabicPeriod"/>
            </a:pPr>
            <a:r>
              <a:rPr lang="en-DE" dirty="0"/>
              <a:t>Results</a:t>
            </a:r>
          </a:p>
          <a:p>
            <a:pPr marL="514350" indent="-514350">
              <a:buFont typeface="+mj-lt"/>
              <a:buAutoNum type="arabicPeriod"/>
            </a:pPr>
            <a:r>
              <a:rPr lang="en-DE" dirty="0"/>
              <a:t>Conclusion (and Future works)</a:t>
            </a:r>
          </a:p>
        </p:txBody>
      </p:sp>
      <p:pic>
        <p:nvPicPr>
          <p:cNvPr id="4" name="Picture 3" descr="A blue and black rectangles&#10;&#10;Description automatically generated">
            <a:extLst>
              <a:ext uri="{FF2B5EF4-FFF2-40B4-BE49-F238E27FC236}">
                <a16:creationId xmlns:a16="http://schemas.microsoft.com/office/drawing/2014/main" id="{2D84D5F8-8E7E-70BF-BEBC-04230129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A62543-70FE-7B80-278D-A6E5E2947F23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3915691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87679-B650-0CCD-3303-D128CA37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8" y="4796294"/>
            <a:ext cx="11972925" cy="2042722"/>
          </a:xfrm>
        </p:spPr>
        <p:txBody>
          <a:bodyPr>
            <a:normAutofit/>
          </a:bodyPr>
          <a:lstStyle/>
          <a:p>
            <a:r>
              <a:rPr lang="en-DE" sz="2000" dirty="0"/>
              <a:t>Integrate again because output of the network is gyrorates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DA4998-59A2-D176-25A1-4C7043DB9600}"/>
              </a:ext>
            </a:extLst>
          </p:cNvPr>
          <p:cNvSpPr/>
          <p:nvPr/>
        </p:nvSpPr>
        <p:spPr>
          <a:xfrm>
            <a:off x="219768" y="1762001"/>
            <a:ext cx="1552124" cy="13822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heading and gyrorates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4D0A8F-A0B0-728F-7718-5217C8FEE567}"/>
              </a:ext>
            </a:extLst>
          </p:cNvPr>
          <p:cNvSpPr/>
          <p:nvPr/>
        </p:nvSpPr>
        <p:spPr>
          <a:xfrm>
            <a:off x="4282336" y="978638"/>
            <a:ext cx="3945927" cy="3588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/>
              <p:nvPr/>
            </p:nvSpPr>
            <p:spPr>
              <a:xfrm>
                <a:off x="4391071" y="1255890"/>
                <a:ext cx="1266987" cy="10745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gyrorates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071" y="1255890"/>
                <a:ext cx="1266987" cy="107452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E516AF-8C49-6361-077C-D8105EF507AC}"/>
              </a:ext>
            </a:extLst>
          </p:cNvPr>
          <p:cNvSpPr/>
          <p:nvPr/>
        </p:nvSpPr>
        <p:spPr>
          <a:xfrm>
            <a:off x="6750406" y="1252889"/>
            <a:ext cx="1185413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Sum of Squared Errors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60B96C-048F-030C-2F4E-DB10EE8C0E27}"/>
              </a:ext>
            </a:extLst>
          </p:cNvPr>
          <p:cNvSpPr/>
          <p:nvPr/>
        </p:nvSpPr>
        <p:spPr>
          <a:xfrm>
            <a:off x="5571363" y="3153787"/>
            <a:ext cx="1367872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Backward loss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( dy 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2F3C5-E81A-4AEB-CD34-00E9F1A5FB12}"/>
              </a:ext>
            </a:extLst>
          </p:cNvPr>
          <p:cNvCxnSpPr>
            <a:cxnSpLocks/>
          </p:cNvCxnSpPr>
          <p:nvPr/>
        </p:nvCxnSpPr>
        <p:spPr>
          <a:xfrm>
            <a:off x="3782403" y="2401035"/>
            <a:ext cx="49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0E5B26-3CCE-B7B5-4498-0023157F25A7}"/>
              </a:ext>
            </a:extLst>
          </p:cNvPr>
          <p:cNvCxnSpPr>
            <a:cxnSpLocks/>
          </p:cNvCxnSpPr>
          <p:nvPr/>
        </p:nvCxnSpPr>
        <p:spPr>
          <a:xfrm>
            <a:off x="5658058" y="1790150"/>
            <a:ext cx="1092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1DBCFD-5D81-AA38-6A3A-3C1CB9D3B045}"/>
              </a:ext>
            </a:extLst>
          </p:cNvPr>
          <p:cNvCxnSpPr>
            <a:cxnSpLocks/>
          </p:cNvCxnSpPr>
          <p:nvPr/>
        </p:nvCxnSpPr>
        <p:spPr>
          <a:xfrm flipH="1">
            <a:off x="6960053" y="3939456"/>
            <a:ext cx="383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89F66-F070-AE1C-A9FB-ED776C24C0F5}"/>
              </a:ext>
            </a:extLst>
          </p:cNvPr>
          <p:cNvCxnSpPr>
            <a:cxnSpLocks/>
          </p:cNvCxnSpPr>
          <p:nvPr/>
        </p:nvCxnSpPr>
        <p:spPr>
          <a:xfrm flipV="1">
            <a:off x="5137014" y="2352820"/>
            <a:ext cx="0" cy="158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24B056-98F7-AE3A-ECFA-5C20F71F4EA6}"/>
              </a:ext>
            </a:extLst>
          </p:cNvPr>
          <p:cNvCxnSpPr/>
          <p:nvPr/>
        </p:nvCxnSpPr>
        <p:spPr>
          <a:xfrm flipH="1">
            <a:off x="5137014" y="3939456"/>
            <a:ext cx="4343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83855A-5117-C9B9-F745-412CB03274D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343112" y="2327411"/>
            <a:ext cx="1" cy="1612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5C5D9C-A4DF-5210-6413-D5FB3BD1EF7C}"/>
              </a:ext>
            </a:extLst>
          </p:cNvPr>
          <p:cNvSpPr txBox="1"/>
          <p:nvPr/>
        </p:nvSpPr>
        <p:spPr>
          <a:xfrm>
            <a:off x="5719020" y="1137620"/>
            <a:ext cx="104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angles &amp; heading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5FB5F4-058E-A7D0-2F11-81BE81AE8D97}"/>
              </a:ext>
            </a:extLst>
          </p:cNvPr>
          <p:cNvSpPr txBox="1"/>
          <p:nvPr/>
        </p:nvSpPr>
        <p:spPr>
          <a:xfrm>
            <a:off x="4411641" y="2878975"/>
            <a:ext cx="76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 loss</a:t>
            </a:r>
            <a:endParaRPr lang="en-DE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E17809-40F7-DB75-C1C5-781C346A8F2A}"/>
              </a:ext>
            </a:extLst>
          </p:cNvPr>
          <p:cNvCxnSpPr>
            <a:cxnSpLocks/>
          </p:cNvCxnSpPr>
          <p:nvPr/>
        </p:nvCxnSpPr>
        <p:spPr>
          <a:xfrm>
            <a:off x="8228263" y="2401035"/>
            <a:ext cx="889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27FA6AB-0E9B-186B-73D0-F0D8BCF1A4A4}"/>
                  </a:ext>
                </a:extLst>
              </p:cNvPr>
              <p:cNvSpPr/>
              <p:nvPr/>
            </p:nvSpPr>
            <p:spPr>
              <a:xfrm>
                <a:off x="9110535" y="2096661"/>
                <a:ext cx="612896" cy="579736"/>
              </a:xfrm>
              <a:prstGeom prst="roundRect">
                <a:avLst/>
              </a:prstGeom>
              <a:solidFill>
                <a:srgbClr val="FFFF00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27FA6AB-0E9B-186B-73D0-F0D8BCF1A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535" y="2096661"/>
                <a:ext cx="612896" cy="57973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2CE3B24-33AF-7DBC-5D0B-9874F4D444A4}"/>
              </a:ext>
            </a:extLst>
          </p:cNvPr>
          <p:cNvSpPr txBox="1"/>
          <p:nvPr/>
        </p:nvSpPr>
        <p:spPr>
          <a:xfrm>
            <a:off x="8207153" y="2045043"/>
            <a:ext cx="1042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yrorates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9A78C-202E-4FF2-34ED-78CE15DC5C81}"/>
              </a:ext>
            </a:extLst>
          </p:cNvPr>
          <p:cNvSpPr txBox="1"/>
          <p:nvPr/>
        </p:nvSpPr>
        <p:spPr>
          <a:xfrm>
            <a:off x="4875673" y="4335669"/>
            <a:ext cx="274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NN with Strapdown Technique</a:t>
            </a:r>
            <a:endParaRPr lang="en-DE" sz="1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CB9714-EE73-5E1A-AD1D-4039B5D84F58}"/>
              </a:ext>
            </a:extLst>
          </p:cNvPr>
          <p:cNvCxnSpPr>
            <a:cxnSpLocks/>
          </p:cNvCxnSpPr>
          <p:nvPr/>
        </p:nvCxnSpPr>
        <p:spPr>
          <a:xfrm>
            <a:off x="9723431" y="2402550"/>
            <a:ext cx="71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C11DF0-658B-9CB8-6A30-D44E1610E35D}"/>
              </a:ext>
            </a:extLst>
          </p:cNvPr>
          <p:cNvSpPr txBox="1"/>
          <p:nvPr/>
        </p:nvSpPr>
        <p:spPr>
          <a:xfrm>
            <a:off x="9742493" y="1937321"/>
            <a:ext cx="70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</a:t>
            </a:r>
          </a:p>
          <a:p>
            <a:r>
              <a:rPr lang="en-DE" sz="1400" dirty="0"/>
              <a:t>angles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CD3DE8-60B7-FBB4-F92C-264D2A3C14EA}"/>
              </a:ext>
            </a:extLst>
          </p:cNvPr>
          <p:cNvSpPr/>
          <p:nvPr/>
        </p:nvSpPr>
        <p:spPr>
          <a:xfrm>
            <a:off x="10434359" y="1709931"/>
            <a:ext cx="1687948" cy="137165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Compare with heading and uncalibrated gyro angles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F1ED48-957B-9125-CB8C-14F9976864ED}"/>
              </a:ext>
            </a:extLst>
          </p:cNvPr>
          <p:cNvSpPr/>
          <p:nvPr/>
        </p:nvSpPr>
        <p:spPr>
          <a:xfrm>
            <a:off x="2237357" y="1721795"/>
            <a:ext cx="1552124" cy="13822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DE" dirty="0"/>
              <a:t>re-processing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E8F03E-E52E-1390-FEA5-F779EF2CD233}"/>
              </a:ext>
            </a:extLst>
          </p:cNvPr>
          <p:cNvCxnSpPr>
            <a:cxnSpLocks/>
          </p:cNvCxnSpPr>
          <p:nvPr/>
        </p:nvCxnSpPr>
        <p:spPr>
          <a:xfrm>
            <a:off x="1771892" y="2395759"/>
            <a:ext cx="49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DB16BFD-414B-3998-2653-354C5B00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3789481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4. Methodolody</a:t>
            </a:r>
            <a:r>
              <a:rPr lang="en-DE" sz="3600" dirty="0"/>
              <a:t>(8)</a:t>
            </a:r>
            <a:endParaRPr lang="en-DE" sz="36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7537CF-E715-0E9B-099A-E48AA85466CF}"/>
              </a:ext>
            </a:extLst>
          </p:cNvPr>
          <p:cNvCxnSpPr>
            <a:cxnSpLocks/>
          </p:cNvCxnSpPr>
          <p:nvPr/>
        </p:nvCxnSpPr>
        <p:spPr>
          <a:xfrm flipV="1">
            <a:off x="6088679" y="1790150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9D10C1-C32D-C7C6-5EC9-084253591700}"/>
                  </a:ext>
                </a:extLst>
              </p:cNvPr>
              <p:cNvSpPr txBox="1"/>
              <p:nvPr/>
            </p:nvSpPr>
            <p:spPr>
              <a:xfrm>
                <a:off x="5772319" y="2369567"/>
                <a:ext cx="5859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69D10C1-C32D-C7C6-5EC9-084253591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319" y="2369567"/>
                <a:ext cx="585904" cy="307777"/>
              </a:xfrm>
              <a:prstGeom prst="rect">
                <a:avLst/>
              </a:prstGeom>
              <a:blipFill>
                <a:blip r:embed="rId4"/>
                <a:stretch>
                  <a:fillRect t="-4000" b="-2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145FE5B-0801-7C77-462A-6E2220682529}"/>
              </a:ext>
            </a:extLst>
          </p:cNvPr>
          <p:cNvCxnSpPr>
            <a:cxnSpLocks/>
          </p:cNvCxnSpPr>
          <p:nvPr/>
        </p:nvCxnSpPr>
        <p:spPr>
          <a:xfrm flipV="1">
            <a:off x="10084927" y="2410900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12F45-B6A0-840E-84B2-EF7B1A09E8CD}"/>
                  </a:ext>
                </a:extLst>
              </p:cNvPr>
              <p:cNvSpPr txBox="1"/>
              <p:nvPr/>
            </p:nvSpPr>
            <p:spPr>
              <a:xfrm>
                <a:off x="9768567" y="2990317"/>
                <a:ext cx="5859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312F45-B6A0-840E-84B2-EF7B1A09E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567" y="2990317"/>
                <a:ext cx="585904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blue and black rectangles&#10;&#10;Description automatically generated">
            <a:extLst>
              <a:ext uri="{FF2B5EF4-FFF2-40B4-BE49-F238E27FC236}">
                <a16:creationId xmlns:a16="http://schemas.microsoft.com/office/drawing/2014/main" id="{D71D227F-F0E1-A369-97AF-0CD3038DF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7A1BFE-3B77-08A0-3CE6-4FE0EF24021A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3177317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87679-B650-0CCD-3303-D128CA371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538" y="4796294"/>
            <a:ext cx="11972925" cy="2042722"/>
          </a:xfrm>
        </p:spPr>
        <p:txBody>
          <a:bodyPr>
            <a:normAutofit/>
          </a:bodyPr>
          <a:lstStyle/>
          <a:p>
            <a:r>
              <a:rPr lang="en-DE" sz="2000" dirty="0"/>
              <a:t>Coarse alignment: aligned predicted = predicted + psi</a:t>
            </a:r>
            <a:r>
              <a:rPr lang="en-DE" sz="2000" baseline="-25000" dirty="0"/>
              <a:t>0 </a:t>
            </a:r>
            <a:r>
              <a:rPr lang="en-DE" sz="2000" dirty="0"/>
              <a:t>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1DA4998-59A2-D176-25A1-4C7043DB9600}"/>
              </a:ext>
            </a:extLst>
          </p:cNvPr>
          <p:cNvSpPr/>
          <p:nvPr/>
        </p:nvSpPr>
        <p:spPr>
          <a:xfrm>
            <a:off x="219768" y="1762001"/>
            <a:ext cx="1552124" cy="13822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heading and gyrorates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E4D0A8F-A0B0-728F-7718-5217C8FEE567}"/>
              </a:ext>
            </a:extLst>
          </p:cNvPr>
          <p:cNvSpPr/>
          <p:nvPr/>
        </p:nvSpPr>
        <p:spPr>
          <a:xfrm>
            <a:off x="4282336" y="978638"/>
            <a:ext cx="3945927" cy="35883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/>
              <p:nvPr/>
            </p:nvSpPr>
            <p:spPr>
              <a:xfrm>
                <a:off x="4391071" y="1255890"/>
                <a:ext cx="1266987" cy="1074522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DE" dirty="0">
                    <a:solidFill>
                      <a:schemeClr val="tx1"/>
                    </a:solidFill>
                  </a:rPr>
                  <a:t>gyrorates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3DBF76D5-17BE-59CD-C0B7-A44EF1EB0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1071" y="1255890"/>
                <a:ext cx="1266987" cy="1074522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8E516AF-8C49-6361-077C-D8105EF507AC}"/>
              </a:ext>
            </a:extLst>
          </p:cNvPr>
          <p:cNvSpPr/>
          <p:nvPr/>
        </p:nvSpPr>
        <p:spPr>
          <a:xfrm>
            <a:off x="6750406" y="1252889"/>
            <a:ext cx="1185413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Sum of Squared Errors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E60B96C-048F-030C-2F4E-DB10EE8C0E27}"/>
              </a:ext>
            </a:extLst>
          </p:cNvPr>
          <p:cNvSpPr/>
          <p:nvPr/>
        </p:nvSpPr>
        <p:spPr>
          <a:xfrm>
            <a:off x="5571363" y="3153787"/>
            <a:ext cx="1367872" cy="107452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>
                <a:solidFill>
                  <a:schemeClr val="tx1"/>
                </a:solidFill>
              </a:rPr>
              <a:t>Backward loss</a:t>
            </a:r>
          </a:p>
          <a:p>
            <a:pPr algn="ctr"/>
            <a:r>
              <a:rPr lang="en-DE" dirty="0">
                <a:solidFill>
                  <a:schemeClr val="tx1"/>
                </a:solidFill>
              </a:rPr>
              <a:t>( dy 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A2F3C5-E81A-4AEB-CD34-00E9F1A5FB12}"/>
              </a:ext>
            </a:extLst>
          </p:cNvPr>
          <p:cNvCxnSpPr>
            <a:cxnSpLocks/>
          </p:cNvCxnSpPr>
          <p:nvPr/>
        </p:nvCxnSpPr>
        <p:spPr>
          <a:xfrm>
            <a:off x="3782403" y="2401035"/>
            <a:ext cx="49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0E5B26-3CCE-B7B5-4498-0023157F25A7}"/>
              </a:ext>
            </a:extLst>
          </p:cNvPr>
          <p:cNvCxnSpPr>
            <a:cxnSpLocks/>
          </p:cNvCxnSpPr>
          <p:nvPr/>
        </p:nvCxnSpPr>
        <p:spPr>
          <a:xfrm>
            <a:off x="5658058" y="1790150"/>
            <a:ext cx="10923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71DBCFD-5D81-AA38-6A3A-3C1CB9D3B045}"/>
              </a:ext>
            </a:extLst>
          </p:cNvPr>
          <p:cNvCxnSpPr>
            <a:cxnSpLocks/>
          </p:cNvCxnSpPr>
          <p:nvPr/>
        </p:nvCxnSpPr>
        <p:spPr>
          <a:xfrm flipH="1">
            <a:off x="6960053" y="3939456"/>
            <a:ext cx="3830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6D89F66-F070-AE1C-A9FB-ED776C24C0F5}"/>
              </a:ext>
            </a:extLst>
          </p:cNvPr>
          <p:cNvCxnSpPr>
            <a:cxnSpLocks/>
          </p:cNvCxnSpPr>
          <p:nvPr/>
        </p:nvCxnSpPr>
        <p:spPr>
          <a:xfrm flipV="1">
            <a:off x="5137014" y="2352820"/>
            <a:ext cx="0" cy="1586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24B056-98F7-AE3A-ECFA-5C20F71F4EA6}"/>
              </a:ext>
            </a:extLst>
          </p:cNvPr>
          <p:cNvCxnSpPr/>
          <p:nvPr/>
        </p:nvCxnSpPr>
        <p:spPr>
          <a:xfrm flipH="1">
            <a:off x="5137014" y="3939456"/>
            <a:ext cx="43434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683855A-5117-C9B9-F745-412CB03274D1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7343112" y="2327411"/>
            <a:ext cx="1" cy="16120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4F5C5D9C-A4DF-5210-6413-D5FB3BD1EF7C}"/>
              </a:ext>
            </a:extLst>
          </p:cNvPr>
          <p:cNvSpPr txBox="1"/>
          <p:nvPr/>
        </p:nvSpPr>
        <p:spPr>
          <a:xfrm>
            <a:off x="5719020" y="1137620"/>
            <a:ext cx="1042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angles &amp; heading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55FB5F4-058E-A7D0-2F11-81BE81AE8D97}"/>
              </a:ext>
            </a:extLst>
          </p:cNvPr>
          <p:cNvSpPr txBox="1"/>
          <p:nvPr/>
        </p:nvSpPr>
        <p:spPr>
          <a:xfrm>
            <a:off x="4411641" y="2878975"/>
            <a:ext cx="762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Update loss</a:t>
            </a:r>
            <a:endParaRPr lang="en-DE" sz="140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4E17809-40F7-DB75-C1C5-781C346A8F2A}"/>
              </a:ext>
            </a:extLst>
          </p:cNvPr>
          <p:cNvCxnSpPr>
            <a:cxnSpLocks/>
          </p:cNvCxnSpPr>
          <p:nvPr/>
        </p:nvCxnSpPr>
        <p:spPr>
          <a:xfrm>
            <a:off x="8228263" y="2401035"/>
            <a:ext cx="8897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27FA6AB-0E9B-186B-73D0-F0D8BCF1A4A4}"/>
                  </a:ext>
                </a:extLst>
              </p:cNvPr>
              <p:cNvSpPr/>
              <p:nvPr/>
            </p:nvSpPr>
            <p:spPr>
              <a:xfrm>
                <a:off x="9110535" y="2096661"/>
                <a:ext cx="612896" cy="579736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DE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∫</m:t>
                      </m:r>
                    </m:oMath>
                  </m:oMathPara>
                </a14:m>
                <a:endParaRPr lang="en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627FA6AB-0E9B-186B-73D0-F0D8BCF1A4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535" y="2096661"/>
                <a:ext cx="612896" cy="57973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2CE3B24-33AF-7DBC-5D0B-9874F4D444A4}"/>
              </a:ext>
            </a:extLst>
          </p:cNvPr>
          <p:cNvSpPr txBox="1"/>
          <p:nvPr/>
        </p:nvSpPr>
        <p:spPr>
          <a:xfrm>
            <a:off x="8207153" y="2045043"/>
            <a:ext cx="10420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yrorates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2A9A78C-202E-4FF2-34ED-78CE15DC5C81}"/>
              </a:ext>
            </a:extLst>
          </p:cNvPr>
          <p:cNvSpPr txBox="1"/>
          <p:nvPr/>
        </p:nvSpPr>
        <p:spPr>
          <a:xfrm>
            <a:off x="4875673" y="4335669"/>
            <a:ext cx="2749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NN with Strapdown Technique</a:t>
            </a:r>
            <a:endParaRPr lang="en-DE" sz="14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6CB9714-EE73-5E1A-AD1D-4039B5D84F58}"/>
              </a:ext>
            </a:extLst>
          </p:cNvPr>
          <p:cNvCxnSpPr>
            <a:cxnSpLocks/>
          </p:cNvCxnSpPr>
          <p:nvPr/>
        </p:nvCxnSpPr>
        <p:spPr>
          <a:xfrm>
            <a:off x="9723431" y="2402550"/>
            <a:ext cx="7109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E4C11DF0-658B-9CB8-6A30-D44E1610E35D}"/>
              </a:ext>
            </a:extLst>
          </p:cNvPr>
          <p:cNvSpPr txBox="1"/>
          <p:nvPr/>
        </p:nvSpPr>
        <p:spPr>
          <a:xfrm>
            <a:off x="9742493" y="1937321"/>
            <a:ext cx="707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</a:t>
            </a:r>
            <a:r>
              <a:rPr lang="en-DE" sz="1400" dirty="0"/>
              <a:t>yro </a:t>
            </a:r>
          </a:p>
          <a:p>
            <a:r>
              <a:rPr lang="en-DE" sz="1400" dirty="0"/>
              <a:t>angles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E0CD3DE8-60B7-FBB4-F92C-264D2A3C14EA}"/>
              </a:ext>
            </a:extLst>
          </p:cNvPr>
          <p:cNvSpPr/>
          <p:nvPr/>
        </p:nvSpPr>
        <p:spPr>
          <a:xfrm>
            <a:off x="10434359" y="1709931"/>
            <a:ext cx="1687948" cy="1371657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DE" dirty="0"/>
              <a:t>Compare with heading and uncalibrated gyro angles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F1ED48-957B-9125-CB8C-14F9976864ED}"/>
              </a:ext>
            </a:extLst>
          </p:cNvPr>
          <p:cNvSpPr/>
          <p:nvPr/>
        </p:nvSpPr>
        <p:spPr>
          <a:xfrm>
            <a:off x="2237357" y="1721795"/>
            <a:ext cx="1552124" cy="138220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  <a:r>
              <a:rPr lang="en-DE" dirty="0"/>
              <a:t>re-processing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E8F03E-E52E-1390-FEA5-F779EF2CD233}"/>
              </a:ext>
            </a:extLst>
          </p:cNvPr>
          <p:cNvCxnSpPr>
            <a:cxnSpLocks/>
          </p:cNvCxnSpPr>
          <p:nvPr/>
        </p:nvCxnSpPr>
        <p:spPr>
          <a:xfrm>
            <a:off x="1771892" y="2395759"/>
            <a:ext cx="499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1DB16BFD-414B-3998-2653-354C5B001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20551"/>
            <a:ext cx="4086225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4. Methodolody</a:t>
            </a:r>
            <a:r>
              <a:rPr lang="en-DE" sz="3600" dirty="0"/>
              <a:t>(9)</a:t>
            </a:r>
            <a:endParaRPr lang="en-DE" sz="36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E72DC8-2F6E-9C54-AF20-0B7D1E3F3ED3}"/>
              </a:ext>
            </a:extLst>
          </p:cNvPr>
          <p:cNvCxnSpPr>
            <a:cxnSpLocks/>
          </p:cNvCxnSpPr>
          <p:nvPr/>
        </p:nvCxnSpPr>
        <p:spPr>
          <a:xfrm flipV="1">
            <a:off x="10102303" y="2410900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40AF8A-C229-3AD9-5ED9-51C61A717580}"/>
                  </a:ext>
                </a:extLst>
              </p:cNvPr>
              <p:cNvSpPr txBox="1"/>
              <p:nvPr/>
            </p:nvSpPr>
            <p:spPr>
              <a:xfrm>
                <a:off x="9785943" y="2990317"/>
                <a:ext cx="585904" cy="307777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540AF8A-C229-3AD9-5ED9-51C61A717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5943" y="2990317"/>
                <a:ext cx="585904" cy="307777"/>
              </a:xfrm>
              <a:prstGeom prst="rect">
                <a:avLst/>
              </a:prstGeom>
              <a:blipFill>
                <a:blip r:embed="rId5"/>
                <a:stretch>
                  <a:fillRect t="-4000"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452E5EA-7225-9F9C-238C-A66055FC8201}"/>
              </a:ext>
            </a:extLst>
          </p:cNvPr>
          <p:cNvCxnSpPr>
            <a:cxnSpLocks/>
          </p:cNvCxnSpPr>
          <p:nvPr/>
        </p:nvCxnSpPr>
        <p:spPr>
          <a:xfrm flipV="1">
            <a:off x="6096000" y="1790150"/>
            <a:ext cx="3699" cy="585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462290-DC7D-B7AE-D772-02475EEAFB3F}"/>
                  </a:ext>
                </a:extLst>
              </p:cNvPr>
              <p:cNvSpPr txBox="1"/>
              <p:nvPr/>
            </p:nvSpPr>
            <p:spPr>
              <a:xfrm>
                <a:off x="5779640" y="2369567"/>
                <a:ext cx="58590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DE" sz="1400" dirty="0"/>
                  <a:t> 𝜓</a:t>
                </a:r>
                <a:r>
                  <a:rPr lang="en-DE" sz="1400" baseline="-25000" dirty="0"/>
                  <a:t>0</a:t>
                </a:r>
                <a:endParaRPr lang="en-DE" sz="14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462290-DC7D-B7AE-D772-02475EEA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640" y="2369567"/>
                <a:ext cx="585904" cy="307777"/>
              </a:xfrm>
              <a:prstGeom prst="rect">
                <a:avLst/>
              </a:prstGeom>
              <a:blipFill>
                <a:blip r:embed="rId6"/>
                <a:stretch>
                  <a:fillRect t="-4000" b="-24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A blue and black rectangles&#10;&#10;Description automatically generated">
            <a:extLst>
              <a:ext uri="{FF2B5EF4-FFF2-40B4-BE49-F238E27FC236}">
                <a16:creationId xmlns:a16="http://schemas.microsoft.com/office/drawing/2014/main" id="{6B31C682-0128-1BCE-1526-23EDD72F5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5EBA6CB-C13C-2B14-102B-3853E8AECFE7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42281C-5271-E97C-A832-803F85CF3115}"/>
              </a:ext>
            </a:extLst>
          </p:cNvPr>
          <p:cNvSpPr txBox="1"/>
          <p:nvPr/>
        </p:nvSpPr>
        <p:spPr>
          <a:xfrm>
            <a:off x="5950226" y="5565913"/>
            <a:ext cx="4417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[H</a:t>
            </a:r>
            <a:r>
              <a:rPr lang="en-DE" dirty="0"/>
              <a:t>eading(1,1) – Predicted gyro angles (1,1)]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0240F0E-FF26-D06B-FAAA-A272FDD170AC}"/>
              </a:ext>
            </a:extLst>
          </p:cNvPr>
          <p:cNvCxnSpPr/>
          <p:nvPr/>
        </p:nvCxnSpPr>
        <p:spPr>
          <a:xfrm>
            <a:off x="6096000" y="5102087"/>
            <a:ext cx="0" cy="371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745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0F8-4708-0A1F-FB3B-FC01940C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3288957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5. Results</a:t>
            </a:r>
            <a:r>
              <a:rPr lang="en-DE" sz="3600" dirty="0"/>
              <a:t>(1)</a:t>
            </a:r>
            <a:endParaRPr lang="en-DE" sz="3600" b="1" u="sng" dirty="0"/>
          </a:p>
        </p:txBody>
      </p:sp>
      <p:pic>
        <p:nvPicPr>
          <p:cNvPr id="5" name="Picture 4" descr="A graph of a test&#10;&#10;Description automatically generated">
            <a:extLst>
              <a:ext uri="{FF2B5EF4-FFF2-40B4-BE49-F238E27FC236}">
                <a16:creationId xmlns:a16="http://schemas.microsoft.com/office/drawing/2014/main" id="{45BA2BC0-A9A1-7448-1D54-D23F074E8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21" r="5579"/>
          <a:stretch/>
        </p:blipFill>
        <p:spPr>
          <a:xfrm>
            <a:off x="88556" y="762000"/>
            <a:ext cx="6400801" cy="533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B9B190-6BAC-70B0-8C29-EC41636651E6}"/>
              </a:ext>
            </a:extLst>
          </p:cNvPr>
          <p:cNvSpPr txBox="1"/>
          <p:nvPr/>
        </p:nvSpPr>
        <p:spPr>
          <a:xfrm>
            <a:off x="6489357" y="1136821"/>
            <a:ext cx="51136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The network understood the characteristics of the data</a:t>
            </a:r>
          </a:p>
          <a:p>
            <a:endParaRPr lang="en-DE" dirty="0"/>
          </a:p>
          <a:p>
            <a:r>
              <a:rPr lang="en-DE" dirty="0"/>
              <a:t>Uncalibrated (plus coarse alignment): original noisy gyrorate signal that is integrated to get gyroangle</a:t>
            </a:r>
          </a:p>
          <a:p>
            <a:endParaRPr lang="en-DE" dirty="0"/>
          </a:p>
          <a:p>
            <a:r>
              <a:rPr lang="en-DE" dirty="0"/>
              <a:t>Predicted (plus coarse alignment): output from the NN after losses are minimized</a:t>
            </a:r>
          </a:p>
        </p:txBody>
      </p:sp>
      <p:pic>
        <p:nvPicPr>
          <p:cNvPr id="3" name="Picture 2" descr="A blue and black rectangles&#10;&#10;Description automatically generated">
            <a:extLst>
              <a:ext uri="{FF2B5EF4-FFF2-40B4-BE49-F238E27FC236}">
                <a16:creationId xmlns:a16="http://schemas.microsoft.com/office/drawing/2014/main" id="{608CC6CE-34E6-09EE-C951-2C43376CB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5F5A38-3C41-3B61-1EFE-62DBD2A33EC0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13456565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0F8-4708-0A1F-FB3B-FC01940C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3288957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5. Results</a:t>
            </a:r>
            <a:r>
              <a:rPr lang="en-DE" sz="3600" dirty="0"/>
              <a:t>(2)</a:t>
            </a:r>
            <a:endParaRPr lang="en-DE" sz="3600" b="1" u="sn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A2BC0-A9A1-7448-1D54-D23F074E8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5" r="5000"/>
          <a:stretch/>
        </p:blipFill>
        <p:spPr>
          <a:xfrm>
            <a:off x="0" y="762000"/>
            <a:ext cx="6489357" cy="533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AACA8F-03D1-5BCF-8317-8A732EDD13B3}"/>
              </a:ext>
            </a:extLst>
          </p:cNvPr>
          <p:cNvSpPr txBox="1"/>
          <p:nvPr/>
        </p:nvSpPr>
        <p:spPr>
          <a:xfrm>
            <a:off x="6205151" y="1285103"/>
            <a:ext cx="50147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Ignore the vertical lines which represent the transition </a:t>
            </a:r>
            <a:r>
              <a:rPr lang="en-US" dirty="0"/>
              <a:t>p</a:t>
            </a:r>
            <a:r>
              <a:rPr lang="en-DE" dirty="0"/>
              <a:t>oints between the static rotation angles.</a:t>
            </a:r>
          </a:p>
          <a:p>
            <a:endParaRPr lang="en-DE" dirty="0"/>
          </a:p>
          <a:p>
            <a:r>
              <a:rPr lang="en-DE" dirty="0"/>
              <a:t>Predicted – Reference  ≈ </a:t>
            </a:r>
            <a:r>
              <a:rPr lang="en-DE" b="1" u="sng" dirty="0"/>
              <a:t>very small</a:t>
            </a:r>
          </a:p>
          <a:p>
            <a:endParaRPr lang="en-DE" dirty="0"/>
          </a:p>
          <a:p>
            <a:r>
              <a:rPr lang="en-DE" dirty="0"/>
              <a:t>Deviations represent presence of drift which is caused by random errors (white noise).</a:t>
            </a:r>
          </a:p>
        </p:txBody>
      </p:sp>
      <p:pic>
        <p:nvPicPr>
          <p:cNvPr id="4" name="Picture 3" descr="A blue and black rectangles&#10;&#10;Description automatically generated">
            <a:extLst>
              <a:ext uri="{FF2B5EF4-FFF2-40B4-BE49-F238E27FC236}">
                <a16:creationId xmlns:a16="http://schemas.microsoft.com/office/drawing/2014/main" id="{F46127DC-4C8D-69AB-4964-18BBAF5E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D64684-AB9F-2CAD-49D7-36393FC3A59D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2971382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0F8-4708-0A1F-FB3B-FC01940C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7363326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6. Conclusion and Future works </a:t>
            </a:r>
            <a:r>
              <a:rPr lang="en-DE" sz="3600" b="1" dirty="0"/>
              <a:t>(1)</a:t>
            </a:r>
            <a:r>
              <a:rPr lang="en-DE" sz="3600" b="1" u="sng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99CB-75CC-6DCB-1793-C870AD4EB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8476"/>
            <a:ext cx="11353800" cy="6079524"/>
          </a:xfrm>
        </p:spPr>
        <p:txBody>
          <a:bodyPr>
            <a:normAutofit/>
          </a:bodyPr>
          <a:lstStyle/>
          <a:p>
            <a:r>
              <a:rPr lang="en-DE" dirty="0"/>
              <a:t>Advantages:</a:t>
            </a:r>
            <a:endParaRPr lang="en-DE" sz="2400" dirty="0"/>
          </a:p>
          <a:p>
            <a:pPr lvl="1"/>
            <a:r>
              <a:rPr lang="de-DE" dirty="0"/>
              <a:t>Adaptive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en-DE" dirty="0"/>
              <a:t>multivariate dependacies</a:t>
            </a:r>
            <a:endParaRPr lang="de-DE" dirty="0"/>
          </a:p>
          <a:p>
            <a:pPr lvl="1"/>
            <a:r>
              <a:rPr lang="en-DE" dirty="0"/>
              <a:t>Reduce calibration time</a:t>
            </a:r>
          </a:p>
          <a:p>
            <a:pPr lvl="1"/>
            <a:endParaRPr lang="en-DE" sz="1800" dirty="0"/>
          </a:p>
          <a:p>
            <a:r>
              <a:rPr lang="en-DE" dirty="0"/>
              <a:t>Disadvantages</a:t>
            </a:r>
          </a:p>
          <a:p>
            <a:pPr lvl="1"/>
            <a:r>
              <a:rPr lang="en-DE" dirty="0"/>
              <a:t>Computational complexity (efficient algorithms and hardware)</a:t>
            </a:r>
          </a:p>
          <a:p>
            <a:pPr lvl="1"/>
            <a:r>
              <a:rPr lang="en-DE" dirty="0"/>
              <a:t>Generalization techniques</a:t>
            </a:r>
          </a:p>
          <a:p>
            <a:endParaRPr lang="en-DE" dirty="0"/>
          </a:p>
        </p:txBody>
      </p:sp>
      <p:pic>
        <p:nvPicPr>
          <p:cNvPr id="4" name="Picture 3" descr="A blue and black rectangles&#10;&#10;Description automatically generated">
            <a:extLst>
              <a:ext uri="{FF2B5EF4-FFF2-40B4-BE49-F238E27FC236}">
                <a16:creationId xmlns:a16="http://schemas.microsoft.com/office/drawing/2014/main" id="{1B5E958B-0A64-7B38-AFDA-A1B4BF4F5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271424-6B68-3BED-F5D2-F22EA09D15CD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4273455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0F8-4708-0A1F-FB3B-FC01940C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7363326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6. Conclusion and Future works </a:t>
            </a:r>
            <a:r>
              <a:rPr lang="en-DE" sz="3600" b="1" dirty="0"/>
              <a:t>(2)</a:t>
            </a:r>
            <a:r>
              <a:rPr lang="en-DE" sz="3600" b="1" u="sng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99CB-75CC-6DCB-1793-C870AD4EB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8476"/>
            <a:ext cx="11353800" cy="6079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DE" dirty="0"/>
              <a:t>Future works</a:t>
            </a:r>
          </a:p>
          <a:p>
            <a:pPr lvl="1"/>
            <a:r>
              <a:rPr lang="en-DE" dirty="0"/>
              <a:t>Attitude estimation: </a:t>
            </a:r>
            <a:r>
              <a:rPr lang="en-US" dirty="0"/>
              <a:t>update the orientation of the vehicle or device</a:t>
            </a:r>
          </a:p>
          <a:p>
            <a:pPr lvl="1"/>
            <a:r>
              <a:rPr lang="en-US" dirty="0"/>
              <a:t>Complimentary filtering with calibrated accelerometer data to improve the accuracy of the attitude estimation</a:t>
            </a:r>
          </a:p>
          <a:p>
            <a:pPr lvl="1"/>
            <a:r>
              <a:rPr lang="en-US" dirty="0"/>
              <a:t>Sensor fusion with GNSS to correct for long-term drift in the IMU-based estimates</a:t>
            </a:r>
            <a:endParaRPr lang="en-DE" dirty="0"/>
          </a:p>
        </p:txBody>
      </p:sp>
      <p:pic>
        <p:nvPicPr>
          <p:cNvPr id="4" name="Picture 3" descr="A blue and black rectangles&#10;&#10;Description automatically generated">
            <a:extLst>
              <a:ext uri="{FF2B5EF4-FFF2-40B4-BE49-F238E27FC236}">
                <a16:creationId xmlns:a16="http://schemas.microsoft.com/office/drawing/2014/main" id="{1B5E958B-0A64-7B38-AFDA-A1B4BF4F5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D0CB81-B440-56C4-63CB-DA0F9A9E8066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4006473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0F8-4708-0A1F-FB3B-FC01940C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3288957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99CB-75CC-6DCB-1793-C870AD4EB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8476"/>
            <a:ext cx="11353800" cy="539848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Solomon, I.M (2024). Low-cost Inertial Measurement Unit (imu) calibration with Shallow Neural Network, Technical University of Munich</a:t>
            </a:r>
          </a:p>
          <a:p>
            <a:pPr marL="514350" indent="-514350">
              <a:buFont typeface="+mj-lt"/>
              <a:buAutoNum type="arabicPeriod"/>
            </a:pPr>
            <a:r>
              <a:rPr lang="en-US" i="0" dirty="0">
                <a:solidFill>
                  <a:srgbClr val="0F0F0F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What is IMU | A simple guide to Inertial Measurement Unit │IMU application for CAN networks </a:t>
            </a:r>
            <a:r>
              <a:rPr lang="en-DE" dirty="0">
                <a:hlinkClick r:id="rId2"/>
              </a:rPr>
              <a:t>https://www.youtube.com/watch?v=fG-JQlzQxWQ&amp;ab_channel=InfluxBigData</a:t>
            </a:r>
            <a:endParaRPr lang="en-DE" dirty="0"/>
          </a:p>
          <a:p>
            <a:pPr marL="514350" indent="-514350">
              <a:buFont typeface="+mj-lt"/>
              <a:buAutoNum type="arabicPeriod"/>
            </a:pPr>
            <a:endParaRPr lang="en-DE" dirty="0"/>
          </a:p>
          <a:p>
            <a:pPr marL="514350" indent="-514350">
              <a:buFont typeface="+mj-lt"/>
              <a:buAutoNum type="arabicPeriod"/>
            </a:pPr>
            <a:endParaRPr lang="en-DE" dirty="0"/>
          </a:p>
        </p:txBody>
      </p:sp>
      <p:pic>
        <p:nvPicPr>
          <p:cNvPr id="4" name="Picture 3" descr="A blue and black rectangles&#10;&#10;Description automatically generated">
            <a:extLst>
              <a:ext uri="{FF2B5EF4-FFF2-40B4-BE49-F238E27FC236}">
                <a16:creationId xmlns:a16="http://schemas.microsoft.com/office/drawing/2014/main" id="{92FB7A4B-44C1-1718-0E12-79DBC367F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3F0DF4-08F2-DC7C-52EE-1B4A51001081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323448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6B1AB7-17CF-7305-BB2C-31BD9ABD9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3288957" cy="660486"/>
          </a:xfrm>
        </p:spPr>
        <p:txBody>
          <a:bodyPr>
            <a:normAutofit fontScale="90000"/>
          </a:bodyPr>
          <a:lstStyle/>
          <a:p>
            <a:r>
              <a:rPr lang="en-DE" sz="3600" b="1" u="sng" dirty="0"/>
              <a:t>1. Introduction</a:t>
            </a:r>
            <a:r>
              <a:rPr lang="en-DE" sz="3600" dirty="0"/>
              <a:t>(1)</a:t>
            </a:r>
            <a:endParaRPr lang="en-DE" sz="3600" b="1" u="sng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692C2D-EA92-25BC-0076-03CAD9094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8476"/>
            <a:ext cx="12192000" cy="6058973"/>
          </a:xfrm>
        </p:spPr>
        <p:txBody>
          <a:bodyPr/>
          <a:lstStyle/>
          <a:p>
            <a:r>
              <a:rPr lang="en-DE" dirty="0"/>
              <a:t>What is an Inertial Measurement Unit (IMU)?</a:t>
            </a:r>
          </a:p>
          <a:p>
            <a:pPr marL="0" indent="0">
              <a:buNone/>
            </a:pPr>
            <a:r>
              <a:rPr lang="en-DE" dirty="0"/>
              <a:t>An electronic device that measures:</a:t>
            </a:r>
          </a:p>
        </p:txBody>
      </p:sp>
      <p:pic>
        <p:nvPicPr>
          <p:cNvPr id="10" name="Picture 9" descr="A yellow magnet with swirls&#10;&#10;Description automatically generated">
            <a:extLst>
              <a:ext uri="{FF2B5EF4-FFF2-40B4-BE49-F238E27FC236}">
                <a16:creationId xmlns:a16="http://schemas.microsoft.com/office/drawing/2014/main" id="{1AA1B413-ACC7-5A50-DEE0-FAFE0B307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7" y="4662438"/>
            <a:ext cx="1676926" cy="1617036"/>
          </a:xfrm>
          <a:prstGeom prst="rect">
            <a:avLst/>
          </a:prstGeom>
        </p:spPr>
      </p:pic>
      <p:pic>
        <p:nvPicPr>
          <p:cNvPr id="12" name="Picture 11" descr="A yellow arrow pointing to a rectangular object&#10;&#10;Description automatically generated">
            <a:extLst>
              <a:ext uri="{FF2B5EF4-FFF2-40B4-BE49-F238E27FC236}">
                <a16:creationId xmlns:a16="http://schemas.microsoft.com/office/drawing/2014/main" id="{2E4D753C-5F28-06C5-42C9-6095EB53C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475" y="1725755"/>
            <a:ext cx="1676926" cy="1443810"/>
          </a:xfrm>
          <a:prstGeom prst="rect">
            <a:avLst/>
          </a:prstGeom>
        </p:spPr>
      </p:pic>
      <p:pic>
        <p:nvPicPr>
          <p:cNvPr id="14" name="Picture 13" descr="A logo of a cube with an arrow&#10;&#10;Description automatically generated">
            <a:extLst>
              <a:ext uri="{FF2B5EF4-FFF2-40B4-BE49-F238E27FC236}">
                <a16:creationId xmlns:a16="http://schemas.microsoft.com/office/drawing/2014/main" id="{92B7CB87-156F-9AF2-F121-176560D9E9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7" y="3218628"/>
            <a:ext cx="1403480" cy="14438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B6A256-6947-BEF9-0F5E-54A25C13AEAE}"/>
              </a:ext>
            </a:extLst>
          </p:cNvPr>
          <p:cNvSpPr txBox="1"/>
          <p:nvPr/>
        </p:nvSpPr>
        <p:spPr>
          <a:xfrm>
            <a:off x="2215984" y="3798996"/>
            <a:ext cx="1380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Angular 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0D07C1-76D4-6558-641E-683AEB20CFFE}"/>
              </a:ext>
            </a:extLst>
          </p:cNvPr>
          <p:cNvSpPr txBox="1"/>
          <p:nvPr/>
        </p:nvSpPr>
        <p:spPr>
          <a:xfrm>
            <a:off x="2359755" y="2238301"/>
            <a:ext cx="929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Force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F4C960-212A-86DC-851F-77C44A41AEF9}"/>
              </a:ext>
            </a:extLst>
          </p:cNvPr>
          <p:cNvSpPr txBox="1"/>
          <p:nvPr/>
        </p:nvSpPr>
        <p:spPr>
          <a:xfrm>
            <a:off x="2080793" y="5433406"/>
            <a:ext cx="16504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Magnetic field</a:t>
            </a:r>
          </a:p>
        </p:txBody>
      </p:sp>
      <p:pic>
        <p:nvPicPr>
          <p:cNvPr id="19" name="Picture 18" descr="A white box with wires and a orange box&#10;&#10;Description automatically generated">
            <a:extLst>
              <a:ext uri="{FF2B5EF4-FFF2-40B4-BE49-F238E27FC236}">
                <a16:creationId xmlns:a16="http://schemas.microsoft.com/office/drawing/2014/main" id="{24B09606-59E2-9DFD-08D4-D68B3FD615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98" t="30621" r="50000" b="24933"/>
          <a:stretch/>
        </p:blipFill>
        <p:spPr>
          <a:xfrm rot="5400000">
            <a:off x="6167767" y="2165759"/>
            <a:ext cx="1701740" cy="33363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E0EAF0B-834D-C999-B65A-D17AF73AED9A}"/>
              </a:ext>
            </a:extLst>
          </p:cNvPr>
          <p:cNvSpPr txBox="1"/>
          <p:nvPr/>
        </p:nvSpPr>
        <p:spPr>
          <a:xfrm>
            <a:off x="5730784" y="4684793"/>
            <a:ext cx="261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Xsens M</a:t>
            </a:r>
            <a:r>
              <a:rPr lang="de-DE" dirty="0"/>
              <a:t>Ti</a:t>
            </a:r>
            <a:r>
              <a:rPr lang="en-DE" dirty="0"/>
              <a:t>-G-710-2A8G4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91379E-636F-24C6-5B49-11787EE53FAC}"/>
              </a:ext>
            </a:extLst>
          </p:cNvPr>
          <p:cNvSpPr/>
          <p:nvPr/>
        </p:nvSpPr>
        <p:spPr>
          <a:xfrm>
            <a:off x="6956854" y="2458995"/>
            <a:ext cx="370703" cy="36933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D40E954-84EE-13A9-08CD-DEFC9E2C9E41}"/>
              </a:ext>
            </a:extLst>
          </p:cNvPr>
          <p:cNvCxnSpPr>
            <a:stCxn id="21" idx="3"/>
            <a:endCxn id="21" idx="7"/>
          </p:cNvCxnSpPr>
          <p:nvPr/>
        </p:nvCxnSpPr>
        <p:spPr>
          <a:xfrm flipV="1">
            <a:off x="7011142" y="2513082"/>
            <a:ext cx="262127" cy="2611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2A9C3F-5BF6-F124-94AA-A8219E40472B}"/>
              </a:ext>
            </a:extLst>
          </p:cNvPr>
          <p:cNvCxnSpPr>
            <a:stCxn id="21" idx="1"/>
            <a:endCxn id="21" idx="5"/>
          </p:cNvCxnSpPr>
          <p:nvPr/>
        </p:nvCxnSpPr>
        <p:spPr>
          <a:xfrm>
            <a:off x="7011142" y="2513082"/>
            <a:ext cx="262127" cy="26115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5EED2AC-B0C8-7719-D4C3-0263805A0EF1}"/>
              </a:ext>
            </a:extLst>
          </p:cNvPr>
          <p:cNvCxnSpPr>
            <a:stCxn id="21" idx="0"/>
          </p:cNvCxnSpPr>
          <p:nvPr/>
        </p:nvCxnSpPr>
        <p:spPr>
          <a:xfrm flipH="1" flipV="1">
            <a:off x="7142205" y="1594022"/>
            <a:ext cx="1" cy="8649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79F22A3-C528-1776-6F37-86ED92B042AB}"/>
              </a:ext>
            </a:extLst>
          </p:cNvPr>
          <p:cNvCxnSpPr>
            <a:stCxn id="21" idx="6"/>
          </p:cNvCxnSpPr>
          <p:nvPr/>
        </p:nvCxnSpPr>
        <p:spPr>
          <a:xfrm flipV="1">
            <a:off x="7327557" y="2632326"/>
            <a:ext cx="766119" cy="113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73A79DE-9A39-9D50-C040-5F55832E45B0}"/>
              </a:ext>
            </a:extLst>
          </p:cNvPr>
          <p:cNvSpPr txBox="1"/>
          <p:nvPr/>
        </p:nvSpPr>
        <p:spPr>
          <a:xfrm>
            <a:off x="7006280" y="1254630"/>
            <a:ext cx="32127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dirty="0"/>
              <a:t>Z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E496AC-E53B-3071-7D1C-24EEC1D07471}"/>
              </a:ext>
            </a:extLst>
          </p:cNvPr>
          <p:cNvSpPr txBox="1"/>
          <p:nvPr/>
        </p:nvSpPr>
        <p:spPr>
          <a:xfrm>
            <a:off x="8093676" y="2458995"/>
            <a:ext cx="2480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dirty="0"/>
              <a:t>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AD0EC5-A85C-63F2-0820-FF98DD49A8AE}"/>
              </a:ext>
            </a:extLst>
          </p:cNvPr>
          <p:cNvSpPr txBox="1"/>
          <p:nvPr/>
        </p:nvSpPr>
        <p:spPr>
          <a:xfrm>
            <a:off x="0" y="5070938"/>
            <a:ext cx="41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0" dirty="0"/>
              <a:t>(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B4E1E9F-CC07-599C-2E41-4CC1AEEA5898}"/>
              </a:ext>
            </a:extLst>
          </p:cNvPr>
          <p:cNvSpPr txBox="1"/>
          <p:nvPr/>
        </p:nvSpPr>
        <p:spPr>
          <a:xfrm>
            <a:off x="3595225" y="4963124"/>
            <a:ext cx="41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0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2438A85-EEB1-FF2A-848A-6C4392F93FBB}"/>
              </a:ext>
            </a:extLst>
          </p:cNvPr>
          <p:cNvSpPr txBox="1"/>
          <p:nvPr/>
        </p:nvSpPr>
        <p:spPr>
          <a:xfrm>
            <a:off x="9446572" y="1822803"/>
            <a:ext cx="1463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6-axis IMU</a:t>
            </a:r>
          </a:p>
          <a:p>
            <a:pPr algn="ctr"/>
            <a:r>
              <a:rPr lang="en-DE" dirty="0"/>
              <a:t>Acceleromer</a:t>
            </a:r>
          </a:p>
          <a:p>
            <a:pPr algn="ctr"/>
            <a:r>
              <a:rPr lang="en-DE" dirty="0"/>
              <a:t>+</a:t>
            </a:r>
          </a:p>
          <a:p>
            <a:pPr algn="ctr"/>
            <a:r>
              <a:rPr lang="en-DE" dirty="0"/>
              <a:t>Gyroscope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23D112-77B6-6A47-0C61-642205C853CB}"/>
              </a:ext>
            </a:extLst>
          </p:cNvPr>
          <p:cNvSpPr txBox="1"/>
          <p:nvPr/>
        </p:nvSpPr>
        <p:spPr>
          <a:xfrm>
            <a:off x="10901585" y="4925573"/>
            <a:ext cx="41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499F982-74E3-ECBD-83DA-FA6FEA3B32C6}"/>
              </a:ext>
            </a:extLst>
          </p:cNvPr>
          <p:cNvSpPr txBox="1"/>
          <p:nvPr/>
        </p:nvSpPr>
        <p:spPr>
          <a:xfrm>
            <a:off x="9079935" y="4925574"/>
            <a:ext cx="410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6000" dirty="0"/>
              <a:t>(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E2948C2-2C58-4408-C04B-C71A000C1F59}"/>
              </a:ext>
            </a:extLst>
          </p:cNvPr>
          <p:cNvSpPr txBox="1"/>
          <p:nvPr/>
        </p:nvSpPr>
        <p:spPr>
          <a:xfrm>
            <a:off x="9289059" y="5156407"/>
            <a:ext cx="1644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dirty="0"/>
              <a:t>9-axis IMU</a:t>
            </a:r>
          </a:p>
          <a:p>
            <a:pPr algn="ctr"/>
            <a:r>
              <a:rPr lang="en-DE" dirty="0"/>
              <a:t>Magnetometer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28BE91-7DAA-8E4F-7E5C-49AC51C4F50C}"/>
              </a:ext>
            </a:extLst>
          </p:cNvPr>
          <p:cNvSpPr txBox="1"/>
          <p:nvPr/>
        </p:nvSpPr>
        <p:spPr>
          <a:xfrm>
            <a:off x="6662050" y="2542869"/>
            <a:ext cx="2480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DE" dirty="0"/>
              <a:t>y</a:t>
            </a:r>
          </a:p>
        </p:txBody>
      </p:sp>
      <p:pic>
        <p:nvPicPr>
          <p:cNvPr id="3" name="Picture 2" descr="A blue and black rectangles&#10;&#10;Description automatically generated">
            <a:extLst>
              <a:ext uri="{FF2B5EF4-FFF2-40B4-BE49-F238E27FC236}">
                <a16:creationId xmlns:a16="http://schemas.microsoft.com/office/drawing/2014/main" id="{2D09EBD3-3CBA-8736-2A8C-2AB9185115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1B1DBE-44A4-06C3-B547-8404B6FE1366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36841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  <p:bldP spid="21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0F8-4708-0A1F-FB3B-FC01940C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3288957" cy="660486"/>
          </a:xfrm>
        </p:spPr>
        <p:txBody>
          <a:bodyPr>
            <a:normAutofit fontScale="90000"/>
          </a:bodyPr>
          <a:lstStyle/>
          <a:p>
            <a:r>
              <a:rPr lang="en-DE" sz="3600" b="1" u="sng" dirty="0"/>
              <a:t>1. Introduction</a:t>
            </a:r>
            <a:r>
              <a:rPr lang="en-DE" sz="3600" dirty="0"/>
              <a:t>(2)</a:t>
            </a:r>
            <a:endParaRPr lang="en-DE" sz="36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99CB-75CC-6DCB-1793-C870AD4EB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8476"/>
            <a:ext cx="11353800" cy="5398487"/>
          </a:xfrm>
        </p:spPr>
        <p:txBody>
          <a:bodyPr/>
          <a:lstStyle/>
          <a:p>
            <a:r>
              <a:rPr lang="en-DE" dirty="0"/>
              <a:t>Why do we need IMUs?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  <p:pic>
        <p:nvPicPr>
          <p:cNvPr id="5" name="Picture 4" descr="A car on top of a planet&#10;&#10;Description automatically generated">
            <a:extLst>
              <a:ext uri="{FF2B5EF4-FFF2-40B4-BE49-F238E27FC236}">
                <a16:creationId xmlns:a16="http://schemas.microsoft.com/office/drawing/2014/main" id="{326BE766-A8FF-830A-86D1-6CB59AA94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10" y="1811765"/>
            <a:ext cx="3572047" cy="2143228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8F178208-ECE4-7E49-F3EE-E22C27203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303" r="1347"/>
          <a:stretch/>
        </p:blipFill>
        <p:spPr>
          <a:xfrm>
            <a:off x="5346357" y="20551"/>
            <a:ext cx="6845643" cy="39344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9B324F-049E-BBEC-1450-0ED33614741E}"/>
              </a:ext>
            </a:extLst>
          </p:cNvPr>
          <p:cNvSpPr txBox="1"/>
          <p:nvPr/>
        </p:nvSpPr>
        <p:spPr>
          <a:xfrm>
            <a:off x="134422" y="5401763"/>
            <a:ext cx="5438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Occlusions make the positioning from GNSS unreliable (unreachable) e.g.: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Underground tunnels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Dense building structures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11AF1-CF20-7ABE-3B08-D24C258D8473}"/>
              </a:ext>
            </a:extLst>
          </p:cNvPr>
          <p:cNvSpPr txBox="1"/>
          <p:nvPr/>
        </p:nvSpPr>
        <p:spPr>
          <a:xfrm>
            <a:off x="134422" y="4251253"/>
            <a:ext cx="479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DE" sz="1800" dirty="0"/>
              <a:t>For determining positioning using GNSS, at </a:t>
            </a:r>
            <a:r>
              <a:rPr lang="en-DE" sz="1800" b="1" u="sng" dirty="0"/>
              <a:t>least </a:t>
            </a:r>
            <a:r>
              <a:rPr lang="en-US" sz="1800" b="1" u="sng" dirty="0"/>
              <a:t>f</a:t>
            </a:r>
            <a:r>
              <a:rPr lang="en-DE" sz="1800" b="1" u="sng" dirty="0"/>
              <a:t>our satellites</a:t>
            </a:r>
            <a:r>
              <a:rPr lang="en-DE" sz="1800" dirty="0"/>
              <a:t> must be reacheable and signal </a:t>
            </a:r>
            <a:r>
              <a:rPr lang="en-US" sz="1800" dirty="0"/>
              <a:t>d</a:t>
            </a:r>
            <a:r>
              <a:rPr lang="en-DE" sz="1800" dirty="0"/>
              <a:t>ecorded.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A35001-1962-2073-0FC0-5353794C6973}"/>
              </a:ext>
            </a:extLst>
          </p:cNvPr>
          <p:cNvSpPr txBox="1"/>
          <p:nvPr/>
        </p:nvSpPr>
        <p:spPr>
          <a:xfrm>
            <a:off x="5346357" y="4182173"/>
            <a:ext cx="6711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One can’t know the body’s movement when there is a GNSS signal outage</a:t>
            </a:r>
          </a:p>
        </p:txBody>
      </p:sp>
      <p:pic>
        <p:nvPicPr>
          <p:cNvPr id="9" name="Picture 8" descr="A blue and black rectangles&#10;&#10;Description automatically generated">
            <a:extLst>
              <a:ext uri="{FF2B5EF4-FFF2-40B4-BE49-F238E27FC236}">
                <a16:creationId xmlns:a16="http://schemas.microsoft.com/office/drawing/2014/main" id="{B15689AA-5ABA-ADE1-D874-7A94CA3651AB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9CE2A91-1229-9404-25A2-E5525A71D5D4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275029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4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8" grpId="0"/>
      <p:bldP spid="4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0F8-4708-0A1F-FB3B-FC01940C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3288957" cy="660486"/>
          </a:xfrm>
        </p:spPr>
        <p:txBody>
          <a:bodyPr>
            <a:normAutofit fontScale="90000"/>
          </a:bodyPr>
          <a:lstStyle/>
          <a:p>
            <a:r>
              <a:rPr lang="en-DE" sz="3600" b="1" u="sng" dirty="0"/>
              <a:t>1. Introduction</a:t>
            </a:r>
            <a:r>
              <a:rPr lang="en-DE" sz="3600" dirty="0"/>
              <a:t>(3)</a:t>
            </a:r>
            <a:endParaRPr lang="en-DE" sz="36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99CB-75CC-6DCB-1793-C870AD4EB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8476"/>
            <a:ext cx="11353800" cy="5398487"/>
          </a:xfrm>
        </p:spPr>
        <p:txBody>
          <a:bodyPr/>
          <a:lstStyle/>
          <a:p>
            <a:r>
              <a:rPr lang="en-DE" dirty="0"/>
              <a:t>Why do we need IMUs?</a:t>
            </a: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CA2DD313-1E58-325E-495F-B16B3AE713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01072" y="-1"/>
            <a:ext cx="6838541" cy="38800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868E0C-7738-C7D8-CA77-80E96660FDCE}"/>
              </a:ext>
            </a:extLst>
          </p:cNvPr>
          <p:cNvSpPr txBox="1"/>
          <p:nvPr/>
        </p:nvSpPr>
        <p:spPr>
          <a:xfrm>
            <a:off x="278039" y="1294699"/>
            <a:ext cx="474499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GNSS + IMU = improved positioning</a:t>
            </a:r>
          </a:p>
          <a:p>
            <a:endParaRPr lang="en-DE" dirty="0"/>
          </a:p>
          <a:p>
            <a:r>
              <a:rPr lang="en-DE" dirty="0"/>
              <a:t>IMU will: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Use GNSS data as a reference point.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</a:t>
            </a:r>
            <a:r>
              <a:rPr lang="en-DE" dirty="0"/>
              <a:t>se detailed motion of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</a:t>
            </a:r>
            <a:r>
              <a:rPr lang="en-DE" dirty="0"/>
              <a:t>mproved accuracy and reliability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Enhance robustness</a:t>
            </a:r>
          </a:p>
          <a:p>
            <a:endParaRPr lang="en-DE" dirty="0"/>
          </a:p>
          <a:p>
            <a:r>
              <a:rPr lang="en-DE" dirty="0"/>
              <a:t>Algorithms used during post-processing of combined GNSS and IMU data to get accurate positioning.</a:t>
            </a:r>
          </a:p>
          <a:p>
            <a:endParaRPr lang="en-DE" dirty="0"/>
          </a:p>
          <a:p>
            <a:r>
              <a:rPr lang="en-DE" u="sng" dirty="0"/>
              <a:t>Applications:</a:t>
            </a:r>
          </a:p>
          <a:p>
            <a:r>
              <a:rPr lang="en-DE" dirty="0"/>
              <a:t>From Aerospace to wearable devices in hospitals</a:t>
            </a:r>
          </a:p>
        </p:txBody>
      </p:sp>
      <p:pic>
        <p:nvPicPr>
          <p:cNvPr id="5" name="Picture 4" descr="A blue and black rectangles&#10;&#10;Description automatically generated">
            <a:extLst>
              <a:ext uri="{FF2B5EF4-FFF2-40B4-BE49-F238E27FC236}">
                <a16:creationId xmlns:a16="http://schemas.microsoft.com/office/drawing/2014/main" id="{098BA529-1C8F-6510-F117-609EC14A794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FB9351-FBC1-6B4C-7240-D65DD5F48C7C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239032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4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0F8-4708-0A1F-FB3B-FC01940C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3288957" cy="660486"/>
          </a:xfrm>
        </p:spPr>
        <p:txBody>
          <a:bodyPr>
            <a:normAutofit fontScale="90000"/>
          </a:bodyPr>
          <a:lstStyle/>
          <a:p>
            <a:r>
              <a:rPr lang="en-DE" sz="3600" b="1" u="sng" dirty="0"/>
              <a:t>1. Introduction</a:t>
            </a:r>
            <a:r>
              <a:rPr lang="en-DE" sz="3600" dirty="0"/>
              <a:t>(4)</a:t>
            </a:r>
            <a:endParaRPr lang="en-DE" sz="3600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99CB-75CC-6DCB-1793-C870AD4EB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8476"/>
            <a:ext cx="11353800" cy="6079524"/>
          </a:xfrm>
        </p:spPr>
        <p:txBody>
          <a:bodyPr/>
          <a:lstStyle/>
          <a:p>
            <a:pPr marL="0" indent="0">
              <a:buNone/>
            </a:pPr>
            <a:r>
              <a:rPr lang="en-DE" dirty="0"/>
              <a:t>Micro-Electro-Mechanical Systems (MEMS)</a:t>
            </a:r>
          </a:p>
          <a:p>
            <a:pPr marL="0" indent="0">
              <a:buNone/>
            </a:pPr>
            <a:r>
              <a:rPr lang="en-DE" u="sng" dirty="0"/>
              <a:t>Advantages</a:t>
            </a:r>
          </a:p>
          <a:p>
            <a:r>
              <a:rPr lang="en-US" sz="2400" dirty="0"/>
              <a:t>S</a:t>
            </a:r>
            <a:r>
              <a:rPr lang="en-DE" sz="2400" dirty="0"/>
              <a:t>mall size, low cost</a:t>
            </a:r>
          </a:p>
          <a:p>
            <a:r>
              <a:rPr lang="de-DE" sz="2400" dirty="0" err="1"/>
              <a:t>Highly</a:t>
            </a:r>
            <a:r>
              <a:rPr lang="de-DE" sz="2400" dirty="0"/>
              <a:t> reliable – </a:t>
            </a:r>
            <a:r>
              <a:rPr lang="de-DE" sz="2400" dirty="0" err="1"/>
              <a:t>because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size</a:t>
            </a:r>
            <a:r>
              <a:rPr lang="de-DE" sz="2400" dirty="0"/>
              <a:t> and </a:t>
            </a:r>
            <a:r>
              <a:rPr lang="de-DE" sz="2400" dirty="0" err="1"/>
              <a:t>weight</a:t>
            </a:r>
            <a:r>
              <a:rPr lang="de-DE" sz="2400" dirty="0"/>
              <a:t>, perform </a:t>
            </a:r>
            <a:r>
              <a:rPr lang="de-DE" sz="2400" dirty="0" err="1"/>
              <a:t>better</a:t>
            </a:r>
            <a:r>
              <a:rPr lang="de-DE" sz="2400" dirty="0"/>
              <a:t> in </a:t>
            </a:r>
            <a:r>
              <a:rPr lang="de-DE" sz="2400" dirty="0" err="1"/>
              <a:t>vibration</a:t>
            </a:r>
            <a:r>
              <a:rPr lang="de-DE" sz="2400" dirty="0"/>
              <a:t> and </a:t>
            </a:r>
            <a:r>
              <a:rPr lang="de-DE" sz="2400" dirty="0" err="1"/>
              <a:t>impact</a:t>
            </a:r>
            <a:r>
              <a:rPr lang="de-DE" sz="2400" dirty="0"/>
              <a:t> </a:t>
            </a:r>
            <a:r>
              <a:rPr lang="de-DE" sz="2400" dirty="0" err="1"/>
              <a:t>conditions</a:t>
            </a:r>
            <a:endParaRPr lang="de-DE" sz="2400" dirty="0"/>
          </a:p>
          <a:p>
            <a:r>
              <a:rPr lang="de-DE" sz="2400" dirty="0" err="1"/>
              <a:t>Require</a:t>
            </a:r>
            <a:r>
              <a:rPr lang="de-DE" sz="2400" dirty="0"/>
              <a:t> </a:t>
            </a:r>
            <a:r>
              <a:rPr lang="de-DE" sz="2400" dirty="0" err="1"/>
              <a:t>low</a:t>
            </a:r>
            <a:r>
              <a:rPr lang="de-DE" sz="2400" dirty="0"/>
              <a:t> power </a:t>
            </a:r>
            <a:r>
              <a:rPr lang="de-DE" sz="2400" dirty="0" err="1"/>
              <a:t>consumption</a:t>
            </a:r>
            <a:endParaRPr lang="de-DE" sz="2400" dirty="0"/>
          </a:p>
          <a:p>
            <a:endParaRPr lang="de-DE" sz="2400" dirty="0"/>
          </a:p>
          <a:p>
            <a:pPr marL="0" indent="0">
              <a:buNone/>
            </a:pPr>
            <a:r>
              <a:rPr lang="de-DE" sz="2400" u="sng" dirty="0" err="1"/>
              <a:t>Disadvantages</a:t>
            </a:r>
            <a:endParaRPr lang="de-DE" sz="2400" u="sng" dirty="0"/>
          </a:p>
          <a:p>
            <a:r>
              <a:rPr lang="de-DE" sz="2400" dirty="0" err="1"/>
              <a:t>Affected</a:t>
            </a:r>
            <a:r>
              <a:rPr lang="de-DE" sz="2400" dirty="0"/>
              <a:t> </a:t>
            </a:r>
            <a:r>
              <a:rPr lang="de-DE" sz="2400" dirty="0" err="1"/>
              <a:t>by</a:t>
            </a:r>
            <a:r>
              <a:rPr lang="de-DE" sz="2400" dirty="0"/>
              <a:t> </a:t>
            </a:r>
            <a:r>
              <a:rPr lang="de-DE" sz="2400" dirty="0" err="1"/>
              <a:t>temperature</a:t>
            </a:r>
            <a:r>
              <a:rPr lang="de-DE" sz="2400" dirty="0"/>
              <a:t> </a:t>
            </a:r>
            <a:r>
              <a:rPr lang="de-DE" sz="2400" dirty="0" err="1"/>
              <a:t>changes</a:t>
            </a:r>
            <a:endParaRPr lang="de-DE" sz="2400" dirty="0"/>
          </a:p>
          <a:p>
            <a:r>
              <a:rPr lang="de-DE" sz="2400" dirty="0"/>
              <a:t>Output </a:t>
            </a:r>
            <a:r>
              <a:rPr lang="de-DE" sz="2400" dirty="0" err="1"/>
              <a:t>results</a:t>
            </a:r>
            <a:r>
              <a:rPr lang="de-DE" sz="2400" dirty="0"/>
              <a:t> </a:t>
            </a:r>
            <a:r>
              <a:rPr lang="de-DE" sz="2400" dirty="0" err="1"/>
              <a:t>need</a:t>
            </a:r>
            <a:r>
              <a:rPr lang="de-DE" sz="2400" dirty="0"/>
              <a:t> </a:t>
            </a:r>
            <a:r>
              <a:rPr lang="de-DE" sz="2400" dirty="0" err="1"/>
              <a:t>to</a:t>
            </a:r>
            <a:r>
              <a:rPr lang="de-DE" sz="2400" dirty="0"/>
              <a:t> </a:t>
            </a:r>
            <a:r>
              <a:rPr lang="de-DE" sz="2400" dirty="0" err="1"/>
              <a:t>be</a:t>
            </a:r>
            <a:r>
              <a:rPr lang="de-DE" sz="2400" dirty="0"/>
              <a:t> </a:t>
            </a:r>
            <a:r>
              <a:rPr lang="de-DE" sz="2400" dirty="0" err="1"/>
              <a:t>controlled</a:t>
            </a:r>
            <a:r>
              <a:rPr lang="de-DE" sz="2400" dirty="0"/>
              <a:t> and </a:t>
            </a:r>
            <a:r>
              <a:rPr lang="de-DE" sz="2400" dirty="0" err="1"/>
              <a:t>compensated</a:t>
            </a:r>
            <a:endParaRPr lang="de-DE" sz="2400" dirty="0"/>
          </a:p>
          <a:p>
            <a:pPr lvl="1"/>
            <a:r>
              <a:rPr lang="en-DE" dirty="0"/>
              <a:t>Earth’s rotation can mask the gyroscope’s measurements</a:t>
            </a:r>
          </a:p>
          <a:p>
            <a:endParaRPr lang="en-DE" dirty="0"/>
          </a:p>
        </p:txBody>
      </p:sp>
      <p:pic>
        <p:nvPicPr>
          <p:cNvPr id="4" name="Picture 3" descr="A white box with wires and a orange box&#10;&#10;Description automatically generated">
            <a:extLst>
              <a:ext uri="{FF2B5EF4-FFF2-40B4-BE49-F238E27FC236}">
                <a16:creationId xmlns:a16="http://schemas.microsoft.com/office/drawing/2014/main" id="{82591154-FFDF-E353-C980-A6E8FFF77F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98" t="30621" r="50000" b="24933"/>
          <a:stretch/>
        </p:blipFill>
        <p:spPr>
          <a:xfrm rot="5400000">
            <a:off x="9182816" y="2153403"/>
            <a:ext cx="1701740" cy="3336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FC1E45-CA82-7EE3-BB18-66C7736F1BBF}"/>
              </a:ext>
            </a:extLst>
          </p:cNvPr>
          <p:cNvSpPr txBox="1"/>
          <p:nvPr/>
        </p:nvSpPr>
        <p:spPr>
          <a:xfrm>
            <a:off x="8745833" y="4672437"/>
            <a:ext cx="261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Xsens M</a:t>
            </a:r>
            <a:r>
              <a:rPr lang="de-DE" dirty="0"/>
              <a:t>Ti</a:t>
            </a:r>
            <a:r>
              <a:rPr lang="en-DE" dirty="0"/>
              <a:t>-G-710-2A8G4</a:t>
            </a:r>
          </a:p>
        </p:txBody>
      </p:sp>
      <p:pic>
        <p:nvPicPr>
          <p:cNvPr id="6" name="Picture 5" descr="A blue and black rectangles&#10;&#10;Description automatically generated">
            <a:extLst>
              <a:ext uri="{FF2B5EF4-FFF2-40B4-BE49-F238E27FC236}">
                <a16:creationId xmlns:a16="http://schemas.microsoft.com/office/drawing/2014/main" id="{A57A64B5-6AED-3B48-E2E6-B15BF7FFD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EC4ABB1-2911-FCB6-F804-14ECDE5B2D1A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314788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550F8-4708-0A1F-FB3B-FC01940CC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0551"/>
            <a:ext cx="6096000" cy="660486"/>
          </a:xfrm>
        </p:spPr>
        <p:txBody>
          <a:bodyPr>
            <a:normAutofit/>
          </a:bodyPr>
          <a:lstStyle/>
          <a:p>
            <a:r>
              <a:rPr lang="en-DE" sz="3600" b="1" u="sng" dirty="0"/>
              <a:t>2. IMU error model</a:t>
            </a:r>
            <a:r>
              <a:rPr lang="en-DE" sz="3600" dirty="0"/>
              <a:t>(1)</a:t>
            </a:r>
            <a:endParaRPr lang="en-DE" sz="36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499CB-75CC-6DCB-1793-C870AD4EB1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78476"/>
            <a:ext cx="12192000" cy="6058973"/>
          </a:xfrm>
        </p:spPr>
        <p:txBody>
          <a:bodyPr>
            <a:normAutofit/>
          </a:bodyPr>
          <a:lstStyle/>
          <a:p>
            <a:r>
              <a:rPr lang="en-DE" sz="2400" dirty="0"/>
              <a:t>Types of errors sources found:</a:t>
            </a:r>
          </a:p>
          <a:p>
            <a:pPr lvl="1"/>
            <a:r>
              <a:rPr lang="en-DE" sz="2000" dirty="0"/>
              <a:t>Deterministic errors (constant errors)</a:t>
            </a:r>
          </a:p>
          <a:p>
            <a:pPr lvl="2"/>
            <a:r>
              <a:rPr lang="en-DE" sz="1800" dirty="0"/>
              <a:t>Bias</a:t>
            </a:r>
          </a:p>
          <a:p>
            <a:pPr lvl="2"/>
            <a:r>
              <a:rPr lang="en-DE" sz="1800" dirty="0"/>
              <a:t>Scale Factors</a:t>
            </a:r>
          </a:p>
          <a:p>
            <a:pPr lvl="2"/>
            <a:r>
              <a:rPr lang="en-DE" sz="1800" dirty="0"/>
              <a:t>Misalignment</a:t>
            </a:r>
          </a:p>
          <a:p>
            <a:pPr lvl="2"/>
            <a:r>
              <a:rPr lang="en-DE" sz="1800" dirty="0"/>
              <a:t>Cross-coupling </a:t>
            </a:r>
          </a:p>
          <a:p>
            <a:pPr lvl="1"/>
            <a:r>
              <a:rPr lang="en-DE" sz="2000" dirty="0"/>
              <a:t>Stochastic errors (random based errors)</a:t>
            </a:r>
          </a:p>
          <a:p>
            <a:pPr lvl="2"/>
            <a:r>
              <a:rPr lang="en-DE" sz="1800" dirty="0"/>
              <a:t>Random Walk (White Noise)</a:t>
            </a:r>
          </a:p>
          <a:p>
            <a:pPr lvl="2"/>
            <a:r>
              <a:rPr lang="en-DE" sz="1800" dirty="0"/>
              <a:t>Bias Instability (Flicker Noise)</a:t>
            </a:r>
          </a:p>
          <a:p>
            <a:r>
              <a:rPr lang="en-DE" sz="2000" dirty="0"/>
              <a:t>Idea is to compensate (calibrate) the sensors by reducing the </a:t>
            </a:r>
            <a:r>
              <a:rPr lang="en-DE" sz="2000" b="1" dirty="0"/>
              <a:t>deterministic errors </a:t>
            </a:r>
            <a:r>
              <a:rPr lang="en-DE" sz="2000" dirty="0"/>
              <a:t>using </a:t>
            </a:r>
            <a:r>
              <a:rPr lang="en-DE" sz="2000" u="sng" dirty="0"/>
              <a:t>artificial neural networks</a:t>
            </a:r>
            <a:r>
              <a:rPr lang="en-DE" sz="2000" dirty="0"/>
              <a:t> (ANNs).</a:t>
            </a:r>
          </a:p>
          <a:p>
            <a:pPr lvl="1"/>
            <a:r>
              <a:rPr lang="en-DE" sz="1800" dirty="0"/>
              <a:t>ANN can model complex non-linear relationships</a:t>
            </a:r>
          </a:p>
          <a:p>
            <a:pPr lvl="1"/>
            <a:r>
              <a:rPr lang="en-US" sz="1800" dirty="0"/>
              <a:t>learn intricate patterns and features from large datasets</a:t>
            </a:r>
          </a:p>
          <a:p>
            <a:r>
              <a:rPr lang="en-DE" sz="2000" dirty="0"/>
              <a:t>Stochastic errors are difficult to compensate because:</a:t>
            </a:r>
          </a:p>
          <a:p>
            <a:pPr lvl="1"/>
            <a:r>
              <a:rPr lang="en-US" sz="1800" dirty="0"/>
              <a:t>Randomness and Unpredictability</a:t>
            </a:r>
          </a:p>
          <a:p>
            <a:pPr lvl="1"/>
            <a:r>
              <a:rPr lang="en-US" sz="1800" dirty="0"/>
              <a:t>Dynamic Environments</a:t>
            </a:r>
            <a:endParaRPr lang="en-DE" sz="1800" dirty="0"/>
          </a:p>
        </p:txBody>
      </p:sp>
      <p:pic>
        <p:nvPicPr>
          <p:cNvPr id="4" name="Picture 3" descr="A blue and black rectangles&#10;&#10;Description automatically generated">
            <a:extLst>
              <a:ext uri="{FF2B5EF4-FFF2-40B4-BE49-F238E27FC236}">
                <a16:creationId xmlns:a16="http://schemas.microsoft.com/office/drawing/2014/main" id="{077D7D45-AD49-668E-422D-EA2FDD7F9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8388E9-482F-B7A9-CD85-FE6640248A73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207640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D8B5F0B7-47E3-BC71-B38B-66A0CC531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397" y="0"/>
            <a:ext cx="7772400" cy="67995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820A8F-46F6-C099-1C8D-ACDE2E8A08B2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1907304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B2EA5C2B-BF58-9729-1A94-19C4C800BF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3372" r="4549"/>
          <a:stretch/>
        </p:blipFill>
        <p:spPr>
          <a:xfrm>
            <a:off x="200497" y="681037"/>
            <a:ext cx="4386648" cy="1316362"/>
          </a:xfrm>
        </p:spPr>
      </p:pic>
      <p:pic>
        <p:nvPicPr>
          <p:cNvPr id="7" name="Picture 6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48E1A5A-1F40-9C73-F112-6E9E387FCB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97" y="2114238"/>
            <a:ext cx="5258024" cy="2806915"/>
          </a:xfrm>
          <a:prstGeom prst="rect">
            <a:avLst/>
          </a:prstGeom>
        </p:spPr>
      </p:pic>
      <p:pic>
        <p:nvPicPr>
          <p:cNvPr id="9" name="Picture 8" descr="A close up of words&#10;&#10;Description automatically generated">
            <a:extLst>
              <a:ext uri="{FF2B5EF4-FFF2-40B4-BE49-F238E27FC236}">
                <a16:creationId xmlns:a16="http://schemas.microsoft.com/office/drawing/2014/main" id="{1B49C55A-28DE-3913-157A-FFB86D6C0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967" y="4158424"/>
            <a:ext cx="1535628" cy="762729"/>
          </a:xfrm>
          <a:prstGeom prst="rect">
            <a:avLst/>
          </a:prstGeom>
        </p:spPr>
      </p:pic>
      <p:pic>
        <p:nvPicPr>
          <p:cNvPr id="11" name="Picture 10" descr="A group of math equations&#10;&#10;Description automatically generated">
            <a:extLst>
              <a:ext uri="{FF2B5EF4-FFF2-40B4-BE49-F238E27FC236}">
                <a16:creationId xmlns:a16="http://schemas.microsoft.com/office/drawing/2014/main" id="{BCDFA061-F744-761D-68C0-FB9EAC8D4F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7722" y="681037"/>
            <a:ext cx="3727641" cy="1316362"/>
          </a:xfrm>
          <a:prstGeom prst="rect">
            <a:avLst/>
          </a:prstGeom>
        </p:spPr>
      </p:pic>
      <p:pic>
        <p:nvPicPr>
          <p:cNvPr id="13" name="Picture 12" descr="A group of math equations&#10;&#10;Description automatically generated with medium confidence">
            <a:extLst>
              <a:ext uri="{FF2B5EF4-FFF2-40B4-BE49-F238E27FC236}">
                <a16:creationId xmlns:a16="http://schemas.microsoft.com/office/drawing/2014/main" id="{6A79DDE2-2C00-C3B2-0D80-C6D5EDCACC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7721" y="2988258"/>
            <a:ext cx="3727641" cy="117016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52D0B09-AF44-F663-7E59-74A6E05DECB7}"/>
              </a:ext>
            </a:extLst>
          </p:cNvPr>
          <p:cNvCxnSpPr/>
          <p:nvPr/>
        </p:nvCxnSpPr>
        <p:spPr>
          <a:xfrm>
            <a:off x="5226908" y="1339218"/>
            <a:ext cx="13963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2BD60E9-12EF-FF93-2D4D-CAE580460A30}"/>
              </a:ext>
            </a:extLst>
          </p:cNvPr>
          <p:cNvCxnSpPr>
            <a:cxnSpLocks/>
          </p:cNvCxnSpPr>
          <p:nvPr/>
        </p:nvCxnSpPr>
        <p:spPr>
          <a:xfrm>
            <a:off x="9086335" y="1899391"/>
            <a:ext cx="0" cy="8438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26477B3-EA8D-2537-8BC8-C6E7AAA3E9CB}"/>
              </a:ext>
            </a:extLst>
          </p:cNvPr>
          <p:cNvSpPr txBox="1"/>
          <p:nvPr/>
        </p:nvSpPr>
        <p:spPr>
          <a:xfrm>
            <a:off x="5175422" y="587115"/>
            <a:ext cx="1594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Ignoring </a:t>
            </a:r>
          </a:p>
          <a:p>
            <a:r>
              <a:rPr lang="en-DE" dirty="0"/>
              <a:t>random errors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0DD391-EA45-0621-D88A-A21C17362163}"/>
              </a:ext>
            </a:extLst>
          </p:cNvPr>
          <p:cNvSpPr txBox="1"/>
          <p:nvPr/>
        </p:nvSpPr>
        <p:spPr>
          <a:xfrm>
            <a:off x="9160699" y="1997399"/>
            <a:ext cx="1924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i="1" dirty="0"/>
              <a:t>‘Error free’ </a:t>
            </a:r>
            <a:r>
              <a:rPr lang="en-DE" dirty="0"/>
              <a:t>sensor measurements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15CAA20-9977-0560-5815-0F9D5C818160}"/>
              </a:ext>
            </a:extLst>
          </p:cNvPr>
          <p:cNvSpPr txBox="1"/>
          <p:nvPr/>
        </p:nvSpPr>
        <p:spPr>
          <a:xfrm>
            <a:off x="3926687" y="5617343"/>
            <a:ext cx="4860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 b="1" u="sng" dirty="0"/>
              <a:t>Focus is on Gyroscope compensation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5594D7-D282-17F4-8FD5-8C8D3994D88A}"/>
              </a:ext>
            </a:extLst>
          </p:cNvPr>
          <p:cNvSpPr txBox="1">
            <a:spLocks/>
          </p:cNvSpPr>
          <p:nvPr/>
        </p:nvSpPr>
        <p:spPr>
          <a:xfrm>
            <a:off x="0" y="20551"/>
            <a:ext cx="6096000" cy="6604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DE" sz="3600" b="1" u="sng" dirty="0"/>
              <a:t>2. IMU error model</a:t>
            </a:r>
            <a:r>
              <a:rPr lang="en-DE" sz="3600" dirty="0"/>
              <a:t>(2)</a:t>
            </a:r>
            <a:endParaRPr lang="en-DE" sz="3600" b="1" dirty="0"/>
          </a:p>
        </p:txBody>
      </p:sp>
      <p:pic>
        <p:nvPicPr>
          <p:cNvPr id="8" name="Picture 7" descr="A blue and black rectangles&#10;&#10;Description automatically generated">
            <a:extLst>
              <a:ext uri="{FF2B5EF4-FFF2-40B4-BE49-F238E27FC236}">
                <a16:creationId xmlns:a16="http://schemas.microsoft.com/office/drawing/2014/main" id="{48EA14FE-1E67-45BB-F4D9-9A4AC9CC68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5157" y="0"/>
            <a:ext cx="1206844" cy="627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45D9DE-B396-A96B-973A-6D56FCE4BD37}"/>
              </a:ext>
            </a:extLst>
          </p:cNvPr>
          <p:cNvSpPr txBox="1"/>
          <p:nvPr/>
        </p:nvSpPr>
        <p:spPr>
          <a:xfrm>
            <a:off x="9467783" y="6550224"/>
            <a:ext cx="2724217" cy="307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400" dirty="0"/>
              <a:t>Master Colloquium: 16.July.2024</a:t>
            </a:r>
          </a:p>
        </p:txBody>
      </p:sp>
    </p:spTree>
    <p:extLst>
      <p:ext uri="{BB962C8B-B14F-4D97-AF65-F5344CB8AC3E}">
        <p14:creationId xmlns:p14="http://schemas.microsoft.com/office/powerpoint/2010/main" val="34581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17939</TotalTime>
  <Words>1944</Words>
  <Application>Microsoft Macintosh PowerPoint</Application>
  <PresentationFormat>Widescreen</PresentationFormat>
  <Paragraphs>370</Paragraphs>
  <Slides>26</Slides>
  <Notes>14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Helvetica</vt:lpstr>
      <vt:lpstr>Roboto</vt:lpstr>
      <vt:lpstr>Times New Roman</vt:lpstr>
      <vt:lpstr>Office Theme</vt:lpstr>
      <vt:lpstr>Ian Mambea Solomon</vt:lpstr>
      <vt:lpstr>Contents</vt:lpstr>
      <vt:lpstr>1. Introduction(1)</vt:lpstr>
      <vt:lpstr>1. Introduction(2)</vt:lpstr>
      <vt:lpstr>1. Introduction(3)</vt:lpstr>
      <vt:lpstr>1. Introduction(4)</vt:lpstr>
      <vt:lpstr>2. IMU error model(1)</vt:lpstr>
      <vt:lpstr>PowerPoint Presentation</vt:lpstr>
      <vt:lpstr>PowerPoint Presentation</vt:lpstr>
      <vt:lpstr>3. IMU Calibration Techniques(1)</vt:lpstr>
      <vt:lpstr>PowerPoint Presentation</vt:lpstr>
      <vt:lpstr>PowerPoint Presentation</vt:lpstr>
      <vt:lpstr>4. Methodolody(1)</vt:lpstr>
      <vt:lpstr>4. Methodolody(2)</vt:lpstr>
      <vt:lpstr>4. Methodolody(3)</vt:lpstr>
      <vt:lpstr>4. Methodolody(4)</vt:lpstr>
      <vt:lpstr>4. Methodolody(5)</vt:lpstr>
      <vt:lpstr>4. Methodolody(6)</vt:lpstr>
      <vt:lpstr>4. Methodolody(7)</vt:lpstr>
      <vt:lpstr>4. Methodolody(8)</vt:lpstr>
      <vt:lpstr>4. Methodolody(9)</vt:lpstr>
      <vt:lpstr>5. Results(1)</vt:lpstr>
      <vt:lpstr>5. Results(2)</vt:lpstr>
      <vt:lpstr>6. Conclusion and Future works (1) </vt:lpstr>
      <vt:lpstr>6. Conclusion and Future works (2) 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Ian Solomon</dc:creator>
  <cp:lastModifiedBy>Ian Solomon</cp:lastModifiedBy>
  <cp:revision>30</cp:revision>
  <dcterms:created xsi:type="dcterms:W3CDTF">2024-06-30T09:59:02Z</dcterms:created>
  <dcterms:modified xsi:type="dcterms:W3CDTF">2024-07-16T08:22:59Z</dcterms:modified>
</cp:coreProperties>
</file>